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2"/>
  </p:notesMasterIdLst>
  <p:sldIdLst>
    <p:sldId id="265" r:id="rId2"/>
    <p:sldId id="263" r:id="rId3"/>
    <p:sldId id="266" r:id="rId4"/>
    <p:sldId id="268" r:id="rId5"/>
    <p:sldId id="269" r:id="rId6"/>
    <p:sldId id="271" r:id="rId7"/>
    <p:sldId id="282" r:id="rId8"/>
    <p:sldId id="270" r:id="rId9"/>
    <p:sldId id="274" r:id="rId10"/>
    <p:sldId id="273" r:id="rId11"/>
    <p:sldId id="284" r:id="rId12"/>
    <p:sldId id="285" r:id="rId13"/>
    <p:sldId id="288" r:id="rId14"/>
    <p:sldId id="287" r:id="rId15"/>
    <p:sldId id="286" r:id="rId16"/>
    <p:sldId id="290" r:id="rId17"/>
    <p:sldId id="289" r:id="rId18"/>
    <p:sldId id="292" r:id="rId19"/>
    <p:sldId id="293" r:id="rId20"/>
    <p:sldId id="294" r:id="rId21"/>
    <p:sldId id="305" r:id="rId22"/>
    <p:sldId id="306" r:id="rId23"/>
    <p:sldId id="307" r:id="rId24"/>
    <p:sldId id="283" r:id="rId25"/>
    <p:sldId id="296" r:id="rId26"/>
    <p:sldId id="280" r:id="rId27"/>
    <p:sldId id="277" r:id="rId28"/>
    <p:sldId id="276" r:id="rId29"/>
    <p:sldId id="281" r:id="rId30"/>
    <p:sldId id="275" r:id="rId31"/>
    <p:sldId id="297" r:id="rId32"/>
    <p:sldId id="279" r:id="rId33"/>
    <p:sldId id="278" r:id="rId34"/>
    <p:sldId id="300" r:id="rId35"/>
    <p:sldId id="299" r:id="rId36"/>
    <p:sldId id="301" r:id="rId37"/>
    <p:sldId id="303" r:id="rId38"/>
    <p:sldId id="308" r:id="rId39"/>
    <p:sldId id="298" r:id="rId40"/>
    <p:sldId id="304" r:id="rId4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FF"/>
    <a:srgbClr val="FF66FF"/>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8" autoAdjust="0"/>
    <p:restoredTop sz="92857" autoAdjust="0"/>
  </p:normalViewPr>
  <p:slideViewPr>
    <p:cSldViewPr snapToGrid="0" showGuides="1">
      <p:cViewPr>
        <p:scale>
          <a:sx n="75" d="100"/>
          <a:sy n="75" d="100"/>
        </p:scale>
        <p:origin x="-942" y="-300"/>
      </p:cViewPr>
      <p:guideLst>
        <p:guide orient="horz" pos="2160"/>
        <p:guide pos="3840"/>
      </p:guideLst>
    </p:cSldViewPr>
  </p:slideViewPr>
  <p:notesTextViewPr>
    <p:cViewPr>
      <p:scale>
        <a:sx n="1" d="1"/>
        <a:sy n="1" d="1"/>
      </p:scale>
      <p:origin x="0" y="0"/>
    </p:cViewPr>
  </p:notesTextViewPr>
  <p:sorterViewPr>
    <p:cViewPr>
      <p:scale>
        <a:sx n="66" d="100"/>
        <a:sy n="66" d="100"/>
      </p:scale>
      <p:origin x="0" y="83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E5AE2D-641E-4516-81B4-F4E0688CCA98}" type="datetimeFigureOut">
              <a:rPr lang="ru-RU" smtClean="0"/>
              <a:pPr/>
              <a:t>26.04.2021</a:t>
            </a:fld>
            <a:endParaRPr lang="ru-RU" dirty="0"/>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71E39E-FC96-45BE-AE13-51D23B0C1411}"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OCR -</a:t>
            </a:r>
            <a:r>
              <a:rPr lang="en-US" sz="1200" b="1" i="0" kern="1200" baseline="0" dirty="0" smtClean="0">
                <a:solidFill>
                  <a:schemeClr val="tx1"/>
                </a:solidFill>
                <a:latin typeface="+mn-lt"/>
                <a:ea typeface="+mn-ea"/>
                <a:cs typeface="+mn-cs"/>
              </a:rPr>
              <a:t> </a:t>
            </a:r>
            <a:r>
              <a:rPr lang="ru-RU" sz="1200" b="1" i="0" kern="1200" dirty="0" smtClean="0">
                <a:solidFill>
                  <a:schemeClr val="tx1"/>
                </a:solidFill>
                <a:latin typeface="+mn-lt"/>
                <a:ea typeface="+mn-ea"/>
                <a:cs typeface="+mn-cs"/>
              </a:rPr>
              <a:t>Оптическое распознавание символов </a:t>
            </a:r>
            <a:r>
              <a:rPr lang="ru-RU" sz="1200" b="0" i="0" kern="1200" dirty="0" smtClean="0">
                <a:solidFill>
                  <a:schemeClr val="tx1"/>
                </a:solidFill>
                <a:latin typeface="+mn-lt"/>
                <a:ea typeface="+mn-ea"/>
                <a:cs typeface="+mn-cs"/>
              </a:rPr>
              <a:t>— механический или электронный перевод изображений рукописного, машинописного или печатного текста в текстовые данные, использующиеся для представления символов в компьютере.</a:t>
            </a:r>
            <a:endParaRPr lang="ru-RU" dirty="0"/>
          </a:p>
        </p:txBody>
      </p:sp>
      <p:sp>
        <p:nvSpPr>
          <p:cNvPr id="4" name="Номер слайда 3"/>
          <p:cNvSpPr>
            <a:spLocks noGrp="1"/>
          </p:cNvSpPr>
          <p:nvPr>
            <p:ph type="sldNum" sz="quarter" idx="10"/>
          </p:nvPr>
        </p:nvSpPr>
        <p:spPr/>
        <p:txBody>
          <a:bodyPr/>
          <a:lstStyle/>
          <a:p>
            <a:fld id="{D271E39E-FC96-45BE-AE13-51D23B0C1411}" type="slidenum">
              <a:rPr lang="ru-RU" smtClean="0"/>
              <a:pPr/>
              <a:t>6</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Агрегированные показатели</a:t>
            </a:r>
            <a:r>
              <a:rPr lang="ru-RU" sz="1200" b="0" i="0" kern="1200" dirty="0" smtClean="0">
                <a:solidFill>
                  <a:schemeClr val="tx1"/>
                </a:solidFill>
                <a:latin typeface="+mn-lt"/>
                <a:ea typeface="+mn-ea"/>
                <a:cs typeface="+mn-cs"/>
              </a:rPr>
              <a:t> представляют обобщенные, синтетические измерители, объединяющие в одном общем показателе многие частные. Так, например, </a:t>
            </a:r>
            <a:r>
              <a:rPr lang="ru-RU" sz="1200" b="1" i="0" kern="1200" dirty="0" smtClean="0">
                <a:solidFill>
                  <a:schemeClr val="tx1"/>
                </a:solidFill>
                <a:latin typeface="+mn-lt"/>
                <a:ea typeface="+mn-ea"/>
                <a:cs typeface="+mn-cs"/>
              </a:rPr>
              <a:t>показатель</a:t>
            </a:r>
            <a:r>
              <a:rPr lang="ru-RU" sz="1200" b="0" i="0" kern="1200" dirty="0" smtClean="0">
                <a:solidFill>
                  <a:schemeClr val="tx1"/>
                </a:solidFill>
                <a:latin typeface="+mn-lt"/>
                <a:ea typeface="+mn-ea"/>
                <a:cs typeface="+mn-cs"/>
              </a:rPr>
              <a:t> объема промышленного производства в стране представляет суммарную величину объемов производства всех промышленных предприятий.</a:t>
            </a:r>
            <a:endParaRPr lang="ru-RU" dirty="0"/>
          </a:p>
        </p:txBody>
      </p:sp>
      <p:sp>
        <p:nvSpPr>
          <p:cNvPr id="4" name="Номер слайда 3"/>
          <p:cNvSpPr>
            <a:spLocks noGrp="1"/>
          </p:cNvSpPr>
          <p:nvPr>
            <p:ph type="sldNum" sz="quarter" idx="10"/>
          </p:nvPr>
        </p:nvSpPr>
        <p:spPr/>
        <p:txBody>
          <a:bodyPr/>
          <a:lstStyle/>
          <a:p>
            <a:fld id="{D271E39E-FC96-45BE-AE13-51D23B0C1411}" type="slidenum">
              <a:rPr lang="ru-RU" smtClean="0"/>
              <a:pPr/>
              <a:t>12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271E39E-FC96-45BE-AE13-51D23B0C1411}" type="slidenum">
              <a:rPr lang="ru-RU" smtClean="0"/>
              <a:pPr/>
              <a:t>19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271E39E-FC96-45BE-AE13-51D23B0C1411}" type="slidenum">
              <a:rPr lang="ru-RU" smtClean="0"/>
              <a:pPr/>
              <a:t>39</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Заголовок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5019" y="4953000"/>
            <a:ext cx="12197020"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6F4604D0-4F41-42C1-9A72-A46E3B77FB54}" type="datetimeFigureOut">
              <a:rPr lang="ru-RU" smtClean="0"/>
              <a:pPr/>
              <a:t>26.04.2021</a:t>
            </a:fld>
            <a:endParaRPr lang="ru-RU" dirty="0"/>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dirty="0"/>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921D1A82-93C9-42D8-8C6D-8442345F3B2D}"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1481330"/>
            <a:ext cx="109728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F4604D0-4F41-42C1-9A72-A46E3B77FB54}" type="datetimeFigureOut">
              <a:rPr lang="ru-RU" smtClean="0"/>
              <a:pPr/>
              <a:t>26.04.2021</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921D1A82-93C9-42D8-8C6D-8442345F3B2D}"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25351" y="274641"/>
            <a:ext cx="236996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41"/>
            <a:ext cx="84328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F4604D0-4F41-42C1-9A72-A46E3B77FB54}" type="datetimeFigureOut">
              <a:rPr lang="ru-RU" smtClean="0"/>
              <a:pPr/>
              <a:t>26.04.2021</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921D1A82-93C9-42D8-8C6D-8442345F3B2D}"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F4604D0-4F41-42C1-9A72-A46E3B77FB54}" type="datetimeFigureOut">
              <a:rPr lang="ru-RU" smtClean="0"/>
              <a:pPr/>
              <a:t>26.04.2021</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921D1A82-93C9-42D8-8C6D-8442345F3B2D}" type="slidenum">
              <a:rPr lang="ru-RU" smtClean="0"/>
              <a:pPr/>
              <a:t>‹#›</a:t>
            </a:fld>
            <a:endParaRPr lang="ru-RU" dirty="0"/>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F4604D0-4F41-42C1-9A72-A46E3B77FB54}" type="datetimeFigureOut">
              <a:rPr lang="ru-RU" smtClean="0"/>
              <a:pPr/>
              <a:t>26.04.2021</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921D1A82-93C9-42D8-8C6D-8442345F3B2D}" type="slidenum">
              <a:rPr lang="ru-RU" smtClean="0"/>
              <a:pPr/>
              <a:t>‹#›</a:t>
            </a:fld>
            <a:endParaRPr lang="ru-RU" dirty="0"/>
          </a:p>
        </p:txBody>
      </p:sp>
      <p:sp>
        <p:nvSpPr>
          <p:cNvPr id="7" name="Нашивка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Нашивка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F4604D0-4F41-42C1-9A72-A46E3B77FB54}" type="datetimeFigureOut">
              <a:rPr lang="ru-RU" smtClean="0"/>
              <a:pPr/>
              <a:t>26.04.2021</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921D1A82-93C9-42D8-8C6D-8442345F3B2D}" type="slidenum">
              <a:rPr lang="ru-RU" smtClean="0"/>
              <a:pPr/>
              <a:t>‹#›</a:t>
            </a:fld>
            <a:endParaRPr lang="ru-RU" dirty="0"/>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F4604D0-4F41-42C1-9A72-A46E3B77FB54}" type="datetimeFigureOut">
              <a:rPr lang="ru-RU" smtClean="0"/>
              <a:pPr/>
              <a:t>26.04.2021</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921D1A82-93C9-42D8-8C6D-8442345F3B2D}"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6F4604D0-4F41-42C1-9A72-A46E3B77FB54}" type="datetimeFigureOut">
              <a:rPr lang="ru-RU" smtClean="0"/>
              <a:pPr/>
              <a:t>26.04.2021</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921D1A82-93C9-42D8-8C6D-8442345F3B2D}" type="slidenum">
              <a:rPr lang="ru-RU" smtClean="0"/>
              <a:pPr/>
              <a:t>‹#›</a:t>
            </a:fld>
            <a:endParaRPr lang="ru-RU" dirty="0"/>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6F4604D0-4F41-42C1-9A72-A46E3B77FB54}" type="datetimeFigureOut">
              <a:rPr lang="ru-RU" smtClean="0"/>
              <a:pPr/>
              <a:t>26.04.2021</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921D1A82-93C9-42D8-8C6D-8442345F3B2D}"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8969376" y="6407944"/>
            <a:ext cx="2560320" cy="365760"/>
          </a:xfrm>
        </p:spPr>
        <p:txBody>
          <a:bodyPr/>
          <a:lstStyle>
            <a:extLst/>
          </a:lstStyle>
          <a:p>
            <a:fld id="{6F4604D0-4F41-42C1-9A72-A46E3B77FB54}" type="datetimeFigureOut">
              <a:rPr lang="ru-RU" smtClean="0"/>
              <a:pPr/>
              <a:t>26.04.2021</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921D1A82-93C9-42D8-8C6D-8442345F3B2D}"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dirty="0"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6F4604D0-4F41-42C1-9A72-A46E3B77FB54}" type="datetimeFigureOut">
              <a:rPr lang="ru-RU" smtClean="0"/>
              <a:pPr/>
              <a:t>26.04.2021</a:t>
            </a:fld>
            <a:endParaRPr lang="ru-RU" dirty="0"/>
          </a:p>
        </p:txBody>
      </p:sp>
      <p:sp>
        <p:nvSpPr>
          <p:cNvPr id="6" name="Нижний колонтитул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ru-RU" dirty="0"/>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921D1A82-93C9-42D8-8C6D-8442345F3B2D}" type="slidenum">
              <a:rPr lang="ru-RU" smtClean="0"/>
              <a:pPr/>
              <a:t>‹#›</a:t>
            </a:fld>
            <a:endParaRPr lang="ru-RU" dirty="0"/>
          </a:p>
        </p:txBody>
      </p:sp>
      <p:sp>
        <p:nvSpPr>
          <p:cNvPr id="2" name="Заголовок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Полилиния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Прямоугольный треугольник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Прямая соединительная линия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Нашивка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Полилиния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Прямоугольный треугольник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Прямая соединительная линия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6F4604D0-4F41-42C1-9A72-A46E3B77FB54}" type="datetimeFigureOut">
              <a:rPr lang="ru-RU" smtClean="0"/>
              <a:pPr/>
              <a:t>26.04.2021</a:t>
            </a:fld>
            <a:endParaRPr lang="ru-RU" dirty="0"/>
          </a:p>
        </p:txBody>
      </p:sp>
      <p:sp>
        <p:nvSpPr>
          <p:cNvPr id="22" name="Нижний колонтитул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ru-RU" dirty="0"/>
          </a:p>
        </p:txBody>
      </p:sp>
      <p:sp>
        <p:nvSpPr>
          <p:cNvPr id="18" name="Номер слайда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921D1A82-93C9-42D8-8C6D-8442345F3B2D}"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neu-kz.antiplagiat.ru/"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portal.ineu.kz/documents/category/282-2013-02-24-09-32-1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1984076"/>
            <a:ext cx="12192000" cy="1828800"/>
          </a:xfrm>
        </p:spPr>
        <p:txBody>
          <a:bodyPr>
            <a:normAutofit/>
          </a:bodyPr>
          <a:lstStyle/>
          <a:p>
            <a:pPr algn="ctr"/>
            <a:r>
              <a:rPr lang="ru-RU" b="1" dirty="0" err="1" smtClean="0">
                <a:solidFill>
                  <a:srgbClr val="0000FF"/>
                </a:solidFill>
                <a:latin typeface="Cambria" pitchFamily="18" charset="0"/>
                <a:ea typeface="Cambria" pitchFamily="18" charset="0"/>
              </a:rPr>
              <a:t>Онлайн</a:t>
            </a:r>
            <a:r>
              <a:rPr lang="ru-RU" dirty="0" err="1" smtClean="0">
                <a:solidFill>
                  <a:srgbClr val="0000FF"/>
                </a:solidFill>
                <a:latin typeface="Cambria" pitchFamily="18" charset="0"/>
                <a:ea typeface="Cambria" pitchFamily="18" charset="0"/>
              </a:rPr>
              <a:t>-семинар</a:t>
            </a:r>
            <a:r>
              <a:rPr lang="ru-RU" dirty="0" smtClean="0">
                <a:solidFill>
                  <a:srgbClr val="0000FF"/>
                </a:solidFill>
                <a:latin typeface="Cambria" pitchFamily="18" charset="0"/>
                <a:ea typeface="Cambria" pitchFamily="18" charset="0"/>
              </a:rPr>
              <a:t> по работе </a:t>
            </a:r>
            <a:br>
              <a:rPr lang="ru-RU" dirty="0" smtClean="0">
                <a:solidFill>
                  <a:srgbClr val="0000FF"/>
                </a:solidFill>
                <a:latin typeface="Cambria" pitchFamily="18" charset="0"/>
                <a:ea typeface="Cambria" pitchFamily="18" charset="0"/>
              </a:rPr>
            </a:br>
            <a:r>
              <a:rPr lang="ru-RU" dirty="0" smtClean="0">
                <a:solidFill>
                  <a:srgbClr val="0000FF"/>
                </a:solidFill>
                <a:latin typeface="Cambria" pitchFamily="18" charset="0"/>
                <a:ea typeface="Cambria" pitchFamily="18" charset="0"/>
              </a:rPr>
              <a:t>с системой «АНТИПЛАГИАТ»</a:t>
            </a:r>
            <a:endParaRPr lang="ru-RU" b="1" dirty="0">
              <a:solidFill>
                <a:srgbClr val="0000FF"/>
              </a:solidFill>
              <a:latin typeface="Cambria" pitchFamily="18" charset="0"/>
              <a:ea typeface="Cambria" pitchFamily="18" charset="0"/>
            </a:endParaRPr>
          </a:p>
        </p:txBody>
      </p:sp>
      <p:sp>
        <p:nvSpPr>
          <p:cNvPr id="5" name="Подзаголовок 4"/>
          <p:cNvSpPr>
            <a:spLocks noGrp="1"/>
          </p:cNvSpPr>
          <p:nvPr>
            <p:ph type="subTitle" idx="1"/>
          </p:nvPr>
        </p:nvSpPr>
        <p:spPr>
          <a:xfrm>
            <a:off x="0" y="3918650"/>
            <a:ext cx="12191999" cy="1752600"/>
          </a:xfrm>
        </p:spPr>
        <p:txBody>
          <a:bodyPr/>
          <a:lstStyle/>
          <a:p>
            <a:pPr algn="ctr"/>
            <a:r>
              <a:rPr lang="ru-RU" b="1" dirty="0" smtClean="0">
                <a:ln>
                  <a:solidFill>
                    <a:srgbClr val="FF0000"/>
                  </a:solidFill>
                </a:ln>
                <a:solidFill>
                  <a:srgbClr val="0000FF"/>
                </a:solidFill>
                <a:latin typeface="Cambria" pitchFamily="18" charset="0"/>
                <a:ea typeface="Cambria" pitchFamily="18" charset="0"/>
              </a:rPr>
              <a:t>для профессорско-преподавательского состава</a:t>
            </a:r>
            <a:endParaRPr lang="ru-RU" b="1" dirty="0">
              <a:ln>
                <a:solidFill>
                  <a:srgbClr val="FF0000"/>
                </a:solidFill>
              </a:ln>
              <a:solidFill>
                <a:srgbClr val="0000FF"/>
              </a:solidFill>
              <a:latin typeface="Cambria" pitchFamily="18" charset="0"/>
              <a:ea typeface="Cambria" pitchFamily="18" charset="0"/>
            </a:endParaRPr>
          </a:p>
        </p:txBody>
      </p:sp>
      <p:sp>
        <p:nvSpPr>
          <p:cNvPr id="6" name="TextBox 5"/>
          <p:cNvSpPr txBox="1"/>
          <p:nvPr/>
        </p:nvSpPr>
        <p:spPr>
          <a:xfrm>
            <a:off x="4528868" y="6243704"/>
            <a:ext cx="3140015"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smtClean="0">
                <a:ln w="11430"/>
                <a:solidFill>
                  <a:srgbClr val="0000FF"/>
                </a:solidFill>
                <a:effectLst>
                  <a:outerShdw blurRad="76200" dist="50800" dir="5400000" algn="tl" rotWithShape="0">
                    <a:srgbClr val="000000">
                      <a:alpha val="65000"/>
                    </a:srgbClr>
                  </a:outerShdw>
                </a:effectLst>
                <a:latin typeface="Cambria" pitchFamily="18" charset="0"/>
                <a:ea typeface="Cambria" pitchFamily="18" charset="0"/>
              </a:rPr>
              <a:t>Апрель, </a:t>
            </a:r>
            <a:r>
              <a:rPr lang="ru-RU" b="1" spc="50" dirty="0" smtClean="0">
                <a:ln w="11430"/>
                <a:solidFill>
                  <a:srgbClr val="0000FF"/>
                </a:solidFill>
                <a:effectLst>
                  <a:outerShdw blurRad="76200" dist="50800" dir="5400000" algn="tl" rotWithShape="0">
                    <a:srgbClr val="000000">
                      <a:alpha val="65000"/>
                    </a:srgbClr>
                  </a:outerShdw>
                </a:effectLst>
                <a:latin typeface="Cambria" pitchFamily="18" charset="0"/>
                <a:ea typeface="Cambria" pitchFamily="18" charset="0"/>
              </a:rPr>
              <a:t>2021</a:t>
            </a:r>
            <a:endParaRPr lang="ru-RU" b="1" spc="50" dirty="0">
              <a:ln w="11430"/>
              <a:solidFill>
                <a:srgbClr val="0000FF"/>
              </a:solidFill>
              <a:effectLst>
                <a:outerShdw blurRad="76200" dist="50800" dir="5400000" algn="tl" rotWithShape="0">
                  <a:srgbClr val="000000">
                    <a:alpha val="65000"/>
                  </a:srgbClr>
                </a:outerShdw>
              </a:effectLst>
              <a:latin typeface="Cambria" pitchFamily="18" charset="0"/>
              <a:ea typeface="Cambria" pitchFamily="18" charset="0"/>
            </a:endParaRPr>
          </a:p>
        </p:txBody>
      </p:sp>
      <p:sp>
        <p:nvSpPr>
          <p:cNvPr id="7" name="TextBox 6"/>
          <p:cNvSpPr txBox="1"/>
          <p:nvPr/>
        </p:nvSpPr>
        <p:spPr>
          <a:xfrm>
            <a:off x="9998015" y="6297283"/>
            <a:ext cx="1581908" cy="369332"/>
          </a:xfrm>
          <a:prstGeom prst="rect">
            <a:avLst/>
          </a:prstGeom>
          <a:noFill/>
        </p:spPr>
        <p:txBody>
          <a:bodyPr wrap="none" rtlCol="0">
            <a:spAutoFit/>
          </a:bodyPr>
          <a:lstStyle/>
          <a:p>
            <a:r>
              <a:rPr lang="en-US" b="1" dirty="0" smtClean="0">
                <a:solidFill>
                  <a:schemeClr val="bg1"/>
                </a:solidFill>
                <a:latin typeface="Cambria" pitchFamily="18" charset="0"/>
                <a:ea typeface="Cambria" pitchFamily="18" charset="0"/>
              </a:rPr>
              <a:t>www.ineu.kz</a:t>
            </a:r>
            <a:endParaRPr lang="ru-RU" b="1" dirty="0">
              <a:solidFill>
                <a:schemeClr val="bg1"/>
              </a:solidFill>
              <a:latin typeface="Cambria" pitchFamily="18" charset="0"/>
              <a:ea typeface="Cambria" pitchFamily="18" charset="0"/>
            </a:endParaRPr>
          </a:p>
        </p:txBody>
      </p:sp>
      <p:pic>
        <p:nvPicPr>
          <p:cNvPr id="22530" name="Picture 2" descr="Логитип-1"/>
          <p:cNvPicPr>
            <a:picLocks noChangeAspect="1" noChangeArrowheads="1"/>
          </p:cNvPicPr>
          <p:nvPr/>
        </p:nvPicPr>
        <p:blipFill>
          <a:blip r:embed="rId2" cstate="print"/>
          <a:srcRect/>
          <a:stretch>
            <a:fillRect/>
          </a:stretch>
        </p:blipFill>
        <p:spPr bwMode="auto">
          <a:xfrm>
            <a:off x="560717" y="875580"/>
            <a:ext cx="1428750" cy="1428750"/>
          </a:xfrm>
          <a:prstGeom prst="rect">
            <a:avLst/>
          </a:prstGeom>
          <a:noFill/>
        </p:spPr>
      </p:pic>
      <p:pic>
        <p:nvPicPr>
          <p:cNvPr id="10242" name="Picture 2" descr="https://www.antiplagiat.ru/images/logo-2d14d584.png"/>
          <p:cNvPicPr>
            <a:picLocks noChangeAspect="1" noChangeArrowheads="1"/>
          </p:cNvPicPr>
          <p:nvPr/>
        </p:nvPicPr>
        <p:blipFill>
          <a:blip r:embed="rId3" cstate="print"/>
          <a:srcRect/>
          <a:stretch>
            <a:fillRect/>
          </a:stretch>
        </p:blipFill>
        <p:spPr bwMode="auto">
          <a:xfrm>
            <a:off x="7989998" y="1089864"/>
            <a:ext cx="3572933" cy="902838"/>
          </a:xfrm>
          <a:prstGeom prst="rect">
            <a:avLst/>
          </a:prstGeom>
          <a:noFill/>
        </p:spPr>
      </p:pic>
    </p:spTree>
    <p:extLst>
      <p:ext uri="{BB962C8B-B14F-4D97-AF65-F5344CB8AC3E}">
        <p14:creationId xmlns="" xmlns:p14="http://schemas.microsoft.com/office/powerpoint/2010/main" val="3774944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TextBox 4"/>
          <p:cNvSpPr txBox="1"/>
          <p:nvPr/>
        </p:nvSpPr>
        <p:spPr>
          <a:xfrm>
            <a:off x="177553" y="230819"/>
            <a:ext cx="11611993" cy="1384995"/>
          </a:xfrm>
          <a:prstGeom prst="rect">
            <a:avLst/>
          </a:prstGeom>
          <a:noFill/>
        </p:spPr>
        <p:txBody>
          <a:bodyPr wrap="square" rtlCol="0">
            <a:spAutoFit/>
          </a:bodyPr>
          <a:lstStyle/>
          <a:p>
            <a:pPr algn="r"/>
            <a:r>
              <a:rPr lang="ru-RU" sz="2800" b="1" dirty="0" smtClean="0">
                <a:solidFill>
                  <a:srgbClr val="0000FF"/>
                </a:solidFill>
                <a:latin typeface="+mj-lt"/>
              </a:rPr>
              <a:t>ОТЧЁТ О ПРОВЕРКЕ НА НАЛИЧИЕ ЗАИМСТВОВАНИЙ</a:t>
            </a:r>
          </a:p>
          <a:p>
            <a:pPr algn="r"/>
            <a:endParaRPr lang="ru-RU" sz="2800" b="1" dirty="0" smtClean="0">
              <a:solidFill>
                <a:srgbClr val="0000FF"/>
              </a:solidFill>
              <a:latin typeface="+mj-lt"/>
            </a:endParaRPr>
          </a:p>
          <a:p>
            <a:r>
              <a:rPr lang="ru-RU" sz="2800" b="1" dirty="0" smtClean="0">
                <a:solidFill>
                  <a:srgbClr val="0000FF"/>
                </a:solidFill>
                <a:latin typeface="+mj-lt"/>
              </a:rPr>
              <a:t>ПОЛНЫЙ ОТЧЁТ </a:t>
            </a:r>
            <a:endParaRPr lang="ru-RU" sz="2800" b="1" dirty="0">
              <a:solidFill>
                <a:srgbClr val="0000FF"/>
              </a:solidFill>
              <a:latin typeface="+mj-lt"/>
            </a:endParaRPr>
          </a:p>
        </p:txBody>
      </p:sp>
      <p:sp>
        <p:nvSpPr>
          <p:cNvPr id="8" name="Прямоугольник 7"/>
          <p:cNvSpPr/>
          <p:nvPr/>
        </p:nvSpPr>
        <p:spPr>
          <a:xfrm>
            <a:off x="366944" y="1626806"/>
            <a:ext cx="11644543" cy="4293483"/>
          </a:xfrm>
          <a:prstGeom prst="rect">
            <a:avLst/>
          </a:prstGeom>
        </p:spPr>
        <p:txBody>
          <a:bodyPr wrap="square">
            <a:spAutoFit/>
          </a:bodyPr>
          <a:lstStyle/>
          <a:p>
            <a:pPr algn="just"/>
            <a:r>
              <a:rPr lang="ru-RU" b="1" dirty="0" smtClean="0">
                <a:latin typeface="+mj-lt"/>
              </a:rPr>
              <a:t>	</a:t>
            </a:r>
            <a:r>
              <a:rPr lang="ru-RU" sz="2100" b="1" dirty="0" smtClean="0">
                <a:latin typeface="+mj-lt"/>
              </a:rPr>
              <a:t>После загрузки и проверки документа пользователь может перейти к отчёту. Для перехода к странице просмотра полного отчёта необходимо нажать кнопку «Отчёт», расположенную на строке с проверенным документом.</a:t>
            </a:r>
          </a:p>
          <a:p>
            <a:r>
              <a:rPr lang="ru-RU" sz="2100" b="1" dirty="0" smtClean="0">
                <a:latin typeface="+mj-lt"/>
              </a:rPr>
              <a:t>	Полный отчёт включает в себя:</a:t>
            </a:r>
          </a:p>
          <a:p>
            <a:pPr>
              <a:buFont typeface="Wingdings" pitchFamily="2" charset="2"/>
              <a:buChar char="ü"/>
            </a:pPr>
            <a:r>
              <a:rPr lang="ru-RU" sz="2100" b="1" dirty="0" smtClean="0">
                <a:latin typeface="+mj-lt"/>
              </a:rPr>
              <a:t>оценку оригинальности/заимствования/цитирования;</a:t>
            </a:r>
          </a:p>
          <a:p>
            <a:pPr>
              <a:buFont typeface="Wingdings" pitchFamily="2" charset="2"/>
              <a:buChar char="ü"/>
            </a:pPr>
            <a:r>
              <a:rPr lang="ru-RU" sz="2100" b="1" dirty="0" smtClean="0">
                <a:latin typeface="+mj-lt"/>
              </a:rPr>
              <a:t>оценку на подозрительность и возможность перехода на страницу подозрительности;</a:t>
            </a:r>
          </a:p>
          <a:p>
            <a:pPr>
              <a:buFont typeface="Wingdings" pitchFamily="2" charset="2"/>
              <a:buChar char="ü"/>
            </a:pPr>
            <a:r>
              <a:rPr lang="ru-RU" sz="2100" b="1" dirty="0" smtClean="0">
                <a:latin typeface="+mj-lt"/>
              </a:rPr>
              <a:t>список источников заимствования с возможностью редактирования и перехода к отчёту по источнику;</a:t>
            </a:r>
          </a:p>
          <a:p>
            <a:pPr>
              <a:buFont typeface="Wingdings" pitchFamily="2" charset="2"/>
              <a:buChar char="ü"/>
            </a:pPr>
            <a:r>
              <a:rPr lang="ru-RU" sz="2100" b="1" dirty="0" smtClean="0">
                <a:latin typeface="+mj-lt"/>
              </a:rPr>
              <a:t>непрерывное или постраничное отображение полного текста проверяемого документа с выделением найденных заимствованных блоков;</a:t>
            </a:r>
          </a:p>
          <a:p>
            <a:pPr>
              <a:buFont typeface="Wingdings" pitchFamily="2" charset="2"/>
              <a:buChar char="ü"/>
            </a:pPr>
            <a:r>
              <a:rPr lang="ru-RU" sz="2100" b="1" dirty="0" smtClean="0">
                <a:latin typeface="+mj-lt"/>
              </a:rPr>
              <a:t>дату проверки документа;</a:t>
            </a:r>
          </a:p>
          <a:p>
            <a:pPr>
              <a:buFont typeface="Wingdings" pitchFamily="2" charset="2"/>
              <a:buChar char="ü"/>
            </a:pPr>
            <a:r>
              <a:rPr lang="ru-RU" sz="2100" b="1" dirty="0" smtClean="0">
                <a:latin typeface="+mj-lt"/>
              </a:rPr>
              <a:t>отображение корректировки отчёта.</a:t>
            </a:r>
          </a:p>
          <a:p>
            <a:pPr algn="just"/>
            <a:endParaRPr lang="ru-RU" sz="2100" b="1" dirty="0">
              <a:latin typeface="+mj-lt"/>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ОБРАЗЕЦ ПОЛНОГО ОТЧЁТА </a:t>
            </a:r>
            <a:endParaRPr lang="ru-RU" sz="2800" b="1" dirty="0">
              <a:solidFill>
                <a:srgbClr val="0000FF"/>
              </a:solidFill>
              <a:latin typeface="+mj-lt"/>
            </a:endParaRPr>
          </a:p>
        </p:txBody>
      </p:sp>
      <p:pic>
        <p:nvPicPr>
          <p:cNvPr id="2050" name="Picture 2" descr="C:\Users\User\Desktop\ВСЁ ВСЁ ВСЁ\АНТИПЛАГИАТ\презентации\для инеу\ПОЛНЫЙ ОТЧЕТ.png"/>
          <p:cNvPicPr>
            <a:picLocks noChangeAspect="1" noChangeArrowheads="1"/>
          </p:cNvPicPr>
          <p:nvPr/>
        </p:nvPicPr>
        <p:blipFill>
          <a:blip r:embed="rId2" cstate="print"/>
          <a:srcRect/>
          <a:stretch>
            <a:fillRect/>
          </a:stretch>
        </p:blipFill>
        <p:spPr bwMode="auto">
          <a:xfrm>
            <a:off x="289389" y="1242873"/>
            <a:ext cx="8056022" cy="4158433"/>
          </a:xfrm>
          <a:prstGeom prst="rect">
            <a:avLst/>
          </a:prstGeom>
          <a:noFill/>
        </p:spPr>
      </p:pic>
      <p:sp>
        <p:nvSpPr>
          <p:cNvPr id="6" name="Прямоугольник 5"/>
          <p:cNvSpPr/>
          <p:nvPr/>
        </p:nvSpPr>
        <p:spPr>
          <a:xfrm>
            <a:off x="8336132" y="959152"/>
            <a:ext cx="3586578" cy="4801314"/>
          </a:xfrm>
          <a:prstGeom prst="rect">
            <a:avLst/>
          </a:prstGeom>
        </p:spPr>
        <p:txBody>
          <a:bodyPr wrap="square">
            <a:spAutoFit/>
          </a:bodyPr>
          <a:lstStyle/>
          <a:p>
            <a:pPr algn="just"/>
            <a:r>
              <a:rPr lang="ru-RU" b="1" dirty="0" smtClean="0">
                <a:latin typeface="+mj-lt"/>
              </a:rPr>
              <a:t>В верхней панели страницы расположены кнопки-иконки, позволяющие переход к следующим действиям:</a:t>
            </a:r>
          </a:p>
          <a:p>
            <a:pPr algn="just">
              <a:buFont typeface="Wingdings" pitchFamily="2" charset="2"/>
              <a:buChar char="ü"/>
            </a:pPr>
            <a:r>
              <a:rPr lang="ru-RU" b="1" dirty="0" smtClean="0">
                <a:latin typeface="+mj-lt"/>
              </a:rPr>
              <a:t>просмотр информации о параметрах проверки;</a:t>
            </a:r>
          </a:p>
          <a:p>
            <a:pPr algn="just">
              <a:buFont typeface="Wingdings" pitchFamily="2" charset="2"/>
              <a:buChar char="ü"/>
            </a:pPr>
            <a:r>
              <a:rPr lang="ru-RU" b="1" dirty="0" smtClean="0">
                <a:latin typeface="+mj-lt"/>
              </a:rPr>
              <a:t>экспорт отчёта;</a:t>
            </a:r>
          </a:p>
          <a:p>
            <a:pPr algn="just">
              <a:buFont typeface="Wingdings" pitchFamily="2" charset="2"/>
              <a:buChar char="ü"/>
            </a:pPr>
            <a:r>
              <a:rPr lang="ru-RU" b="1" dirty="0" smtClean="0">
                <a:latin typeface="+mj-lt"/>
              </a:rPr>
              <a:t>переход на руководство пользователя;</a:t>
            </a:r>
          </a:p>
          <a:p>
            <a:pPr algn="just">
              <a:buFont typeface="Wingdings" pitchFamily="2" charset="2"/>
              <a:buChar char="ü"/>
            </a:pPr>
            <a:r>
              <a:rPr lang="ru-RU" b="1" dirty="0" smtClean="0">
                <a:latin typeface="+mj-lt"/>
              </a:rPr>
              <a:t>сохранение отредактированного отчёта;</a:t>
            </a:r>
          </a:p>
          <a:p>
            <a:pPr algn="just">
              <a:buFont typeface="Wingdings" pitchFamily="2" charset="2"/>
              <a:buChar char="ü"/>
            </a:pPr>
            <a:r>
              <a:rPr lang="ru-RU" b="1" dirty="0" smtClean="0">
                <a:latin typeface="+mj-lt"/>
              </a:rPr>
              <a:t>получение прямой ссылки на отчёт;</a:t>
            </a:r>
          </a:p>
          <a:p>
            <a:pPr algn="just">
              <a:buFont typeface="Wingdings" pitchFamily="2" charset="2"/>
              <a:buChar char="ü"/>
            </a:pPr>
            <a:r>
              <a:rPr lang="ru-RU" b="1" dirty="0" smtClean="0">
                <a:latin typeface="+mj-lt"/>
              </a:rPr>
              <a:t>просмотр текстовых метрик;</a:t>
            </a:r>
          </a:p>
          <a:p>
            <a:pPr algn="just">
              <a:buFont typeface="Wingdings" pitchFamily="2" charset="2"/>
              <a:buChar char="ü"/>
            </a:pPr>
            <a:r>
              <a:rPr lang="ru-RU" b="1" dirty="0" smtClean="0">
                <a:latin typeface="+mj-lt"/>
              </a:rPr>
              <a:t>просмотр истории отчётов.</a:t>
            </a:r>
          </a:p>
          <a:p>
            <a:pPr algn="just">
              <a:buFont typeface="Wingdings" pitchFamily="2" charset="2"/>
              <a:buChar char="ü"/>
            </a:pPr>
            <a:r>
              <a:rPr lang="ru-RU" b="1" dirty="0" smtClean="0">
                <a:latin typeface="+mj-lt"/>
              </a:rPr>
              <a:t>вывод отчёта на страницу для печати</a:t>
            </a:r>
            <a:endParaRPr lang="ru-RU" b="1" dirty="0">
              <a:latin typeface="+mj-lt"/>
            </a:endParaRPr>
          </a:p>
        </p:txBody>
      </p:sp>
      <p:sp>
        <p:nvSpPr>
          <p:cNvPr id="7" name="Скругленный прямоугольник 6"/>
          <p:cNvSpPr/>
          <p:nvPr/>
        </p:nvSpPr>
        <p:spPr>
          <a:xfrm>
            <a:off x="390618" y="1269508"/>
            <a:ext cx="2867488" cy="31071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6" name="Прямоугольник 5"/>
          <p:cNvSpPr/>
          <p:nvPr/>
        </p:nvSpPr>
        <p:spPr>
          <a:xfrm>
            <a:off x="275207" y="923278"/>
            <a:ext cx="11683014" cy="4939814"/>
          </a:xfrm>
          <a:prstGeom prst="rect">
            <a:avLst/>
          </a:prstGeom>
        </p:spPr>
        <p:txBody>
          <a:bodyPr wrap="square">
            <a:spAutoFit/>
          </a:bodyPr>
          <a:lstStyle/>
          <a:p>
            <a:pPr algn="just"/>
            <a:r>
              <a:rPr lang="ru-RU" b="1" dirty="0" smtClean="0">
                <a:latin typeface="+mj-lt"/>
              </a:rPr>
              <a:t>	</a:t>
            </a:r>
            <a:r>
              <a:rPr lang="ru-RU" sz="2100" b="1" dirty="0" smtClean="0">
                <a:latin typeface="+mj-lt"/>
              </a:rPr>
              <a:t>Страница отчёта состоит из проверяемого текста, в котором выделены блоки заимствований, списка источников, агрегированных результатов проверки и навигации по блокам заимствований (поиск по блокам).</a:t>
            </a:r>
          </a:p>
          <a:p>
            <a:pPr algn="just"/>
            <a:r>
              <a:rPr lang="ru-RU" sz="2100" b="1" dirty="0" smtClean="0">
                <a:latin typeface="+mj-lt"/>
              </a:rPr>
              <a:t>	Для перехода по страницам текста необходимо воспользоваться панелью </a:t>
            </a:r>
            <a:r>
              <a:rPr lang="ru-RU" sz="2100" b="1" dirty="0" err="1" smtClean="0">
                <a:latin typeface="+mj-lt"/>
              </a:rPr>
              <a:t>пейджинга</a:t>
            </a:r>
            <a:r>
              <a:rPr lang="ru-RU" sz="2100" b="1" dirty="0" smtClean="0">
                <a:latin typeface="+mj-lt"/>
              </a:rPr>
              <a:t>, расположенной над и под текстовым полем. Чтобы вывести на экран сразу все страницы документа, необходимо кликнуть на «Показать все страницы» внизу страницы документа.</a:t>
            </a:r>
          </a:p>
          <a:p>
            <a:pPr algn="just"/>
            <a:r>
              <a:rPr lang="ru-RU" sz="2100" b="1" dirty="0" smtClean="0">
                <a:latin typeface="+mj-lt"/>
              </a:rPr>
              <a:t>	Чтобы увидеть, какие конкретно фрагменты текста были заимствованы и из какого конкретного источника, в системе все блоки заимствований выделены цветом, и в конце каждого блока располагается метка с порядковым номером источника.</a:t>
            </a:r>
          </a:p>
          <a:p>
            <a:pPr algn="just"/>
            <a:r>
              <a:rPr lang="ru-RU" sz="2100" b="1" dirty="0" smtClean="0">
                <a:latin typeface="+mj-lt"/>
              </a:rPr>
              <a:t>	При просмотре заимствованных блоков в отчёте можно использовать навигацию по блокам (поиск по блокам). С помощью неё можно перейти к следующему или предыдущему блоку нажатием на кнопки «Предыдущий» или «Следующий». Также можно выбрать по каким именно блокам перемещаться – по блокам цитирования или заимствования.</a:t>
            </a:r>
            <a:endParaRPr lang="ru-RU" sz="2100" b="1" dirty="0">
              <a:latin typeface="+mj-lt"/>
            </a:endParaRPr>
          </a:p>
        </p:txBody>
      </p:sp>
      <p:sp>
        <p:nvSpPr>
          <p:cNvPr id="7" name="TextBox 6"/>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ПРОСМОТР ОТЧЁТА </a:t>
            </a:r>
            <a:endParaRPr lang="ru-RU" sz="2800" b="1" dirty="0">
              <a:solidFill>
                <a:srgbClr val="0000FF"/>
              </a:solidFill>
              <a:latin typeface="+mj-lt"/>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1032770" y="1710250"/>
            <a:ext cx="4400364" cy="3293209"/>
          </a:xfrm>
          <a:prstGeom prst="rect">
            <a:avLst/>
          </a:prstGeom>
        </p:spPr>
        <p:txBody>
          <a:bodyPr wrap="square">
            <a:spAutoFit/>
          </a:bodyPr>
          <a:lstStyle/>
          <a:p>
            <a:pPr algn="just"/>
            <a:r>
              <a:rPr lang="ru-RU" b="1" dirty="0" smtClean="0">
                <a:latin typeface="+mj-lt"/>
              </a:rPr>
              <a:t>	</a:t>
            </a:r>
            <a:r>
              <a:rPr lang="ru-RU" sz="2600" b="1" dirty="0" smtClean="0">
                <a:latin typeface="+mj-lt"/>
              </a:rPr>
              <a:t>Чтобы посмотреть информацию об источнике, в списке источников необходимо раскрыть интересующий источник и нажать на иконку.</a:t>
            </a:r>
          </a:p>
          <a:p>
            <a:pPr algn="just"/>
            <a:r>
              <a:rPr lang="ru-RU" sz="2600" b="1" dirty="0" smtClean="0">
                <a:latin typeface="+mj-lt"/>
              </a:rPr>
              <a:t>	</a:t>
            </a: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ПРОСМОТР ИНФОРМАЦИИ ОБ ИСТОЧНИКЕ </a:t>
            </a:r>
            <a:endParaRPr lang="ru-RU" sz="2800" b="1" dirty="0">
              <a:solidFill>
                <a:srgbClr val="0000FF"/>
              </a:solidFill>
              <a:latin typeface="+mj-lt"/>
            </a:endParaRPr>
          </a:p>
        </p:txBody>
      </p:sp>
      <p:grpSp>
        <p:nvGrpSpPr>
          <p:cNvPr id="9" name="Группа 8"/>
          <p:cNvGrpSpPr/>
          <p:nvPr/>
        </p:nvGrpSpPr>
        <p:grpSpPr>
          <a:xfrm>
            <a:off x="5788240" y="932154"/>
            <a:ext cx="4500979" cy="5113539"/>
            <a:chOff x="295522" y="1395012"/>
            <a:chExt cx="3705225" cy="4276725"/>
          </a:xfrm>
        </p:grpSpPr>
        <p:pic>
          <p:nvPicPr>
            <p:cNvPr id="3074" name="Picture 2" descr="C:\Users\User\Desktop\ВСЁ ВСЁ ВСЁ\АНТИПЛАГИАТ\презентации\для инеу\источники.png"/>
            <p:cNvPicPr>
              <a:picLocks noChangeAspect="1" noChangeArrowheads="1"/>
            </p:cNvPicPr>
            <p:nvPr/>
          </p:nvPicPr>
          <p:blipFill>
            <a:blip r:embed="rId2" cstate="print"/>
            <a:srcRect/>
            <a:stretch>
              <a:fillRect/>
            </a:stretch>
          </p:blipFill>
          <p:spPr bwMode="auto">
            <a:xfrm>
              <a:off x="295522" y="1395012"/>
              <a:ext cx="3705225" cy="4276725"/>
            </a:xfrm>
            <a:prstGeom prst="rect">
              <a:avLst/>
            </a:prstGeom>
            <a:noFill/>
          </p:spPr>
        </p:pic>
        <p:sp>
          <p:nvSpPr>
            <p:cNvPr id="6" name="Скругленный прямоугольник 5"/>
            <p:cNvSpPr/>
            <p:nvPr/>
          </p:nvSpPr>
          <p:spPr>
            <a:xfrm>
              <a:off x="2654423" y="3231474"/>
              <a:ext cx="390618" cy="31071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3391270" y="2325951"/>
              <a:ext cx="337351" cy="31071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5007006" y="447829"/>
            <a:ext cx="6889071" cy="2616101"/>
          </a:xfrm>
          <a:prstGeom prst="rect">
            <a:avLst/>
          </a:prstGeom>
        </p:spPr>
        <p:txBody>
          <a:bodyPr wrap="square">
            <a:spAutoFit/>
          </a:bodyPr>
          <a:lstStyle/>
          <a:p>
            <a:pPr algn="ctr"/>
            <a:r>
              <a:rPr lang="ru-RU" sz="2800" b="1" dirty="0" smtClean="0">
                <a:solidFill>
                  <a:srgbClr val="0000FF"/>
                </a:solidFill>
                <a:latin typeface="+mj-lt"/>
              </a:rPr>
              <a:t>НАСТРОЙКИ ОТЧЁТА</a:t>
            </a:r>
          </a:p>
          <a:p>
            <a:pPr algn="just"/>
            <a:endParaRPr lang="ru-RU" sz="2800" b="1" dirty="0" smtClean="0">
              <a:solidFill>
                <a:srgbClr val="0000FF"/>
              </a:solidFill>
              <a:latin typeface="+mj-lt"/>
            </a:endParaRPr>
          </a:p>
          <a:p>
            <a:pPr algn="just"/>
            <a:r>
              <a:rPr lang="ru-RU" b="1" dirty="0" smtClean="0">
                <a:latin typeface="+mj-lt"/>
              </a:rPr>
              <a:t>Такие параметры, как доля в тексте, количество блоков в отчете, количество блоков в тексте являются настраиваемыми. Для этого нажмите на «Меню», выберите раздел «Профиль» и перейдите на вкладку «Настройки отчета». Вы можете выбрать, какие из параметров не будут отображаться в отчете, убрав галочку с одного из них.</a:t>
            </a:r>
            <a:endParaRPr lang="ru-RU" b="1" dirty="0">
              <a:latin typeface="+mj-lt"/>
            </a:endParaRPr>
          </a:p>
        </p:txBody>
      </p:sp>
      <p:pic>
        <p:nvPicPr>
          <p:cNvPr id="6146" name="Picture 2" descr="https://docs.antiplagiat.ru/ru/Images/%D1%81onfig-report.png"/>
          <p:cNvPicPr>
            <a:picLocks noChangeAspect="1" noChangeArrowheads="1"/>
          </p:cNvPicPr>
          <p:nvPr/>
        </p:nvPicPr>
        <p:blipFill>
          <a:blip r:embed="rId2" cstate="print"/>
          <a:srcRect/>
          <a:stretch>
            <a:fillRect/>
          </a:stretch>
        </p:blipFill>
        <p:spPr bwMode="auto">
          <a:xfrm>
            <a:off x="475172" y="310148"/>
            <a:ext cx="4295775" cy="3238501"/>
          </a:xfrm>
          <a:prstGeom prst="rect">
            <a:avLst/>
          </a:prstGeom>
          <a:noFill/>
        </p:spPr>
      </p:pic>
      <p:sp>
        <p:nvSpPr>
          <p:cNvPr id="6" name="Прямоугольник 5"/>
          <p:cNvSpPr/>
          <p:nvPr/>
        </p:nvSpPr>
        <p:spPr>
          <a:xfrm>
            <a:off x="479393" y="4243104"/>
            <a:ext cx="5477523" cy="1477328"/>
          </a:xfrm>
          <a:prstGeom prst="rect">
            <a:avLst/>
          </a:prstGeom>
        </p:spPr>
        <p:txBody>
          <a:bodyPr wrap="square">
            <a:spAutoFit/>
          </a:bodyPr>
          <a:lstStyle/>
          <a:p>
            <a:pPr lvl="0" algn="just"/>
            <a:r>
              <a:rPr lang="ru-RU" b="1" dirty="0" smtClean="0">
                <a:solidFill>
                  <a:prstClr val="black"/>
                </a:solidFill>
                <a:latin typeface="Cambria"/>
              </a:rPr>
              <a:t>Другой способ, чтобы посмотреть информацию об источнике, - это кликнуть на номер источника в тексте полного отчёта. Отобразится окно, содержащее основную информацию об источнике.</a:t>
            </a:r>
          </a:p>
        </p:txBody>
      </p:sp>
      <p:sp>
        <p:nvSpPr>
          <p:cNvPr id="7" name="Прямоугольник 6"/>
          <p:cNvSpPr/>
          <p:nvPr/>
        </p:nvSpPr>
        <p:spPr>
          <a:xfrm>
            <a:off x="676343" y="3466275"/>
            <a:ext cx="11299633" cy="523220"/>
          </a:xfrm>
          <a:prstGeom prst="rect">
            <a:avLst/>
          </a:prstGeom>
        </p:spPr>
        <p:txBody>
          <a:bodyPr wrap="square">
            <a:spAutoFit/>
          </a:bodyPr>
          <a:lstStyle/>
          <a:p>
            <a:pPr lvl="0" algn="ctr"/>
            <a:r>
              <a:rPr lang="ru-RU" sz="2800" b="1" dirty="0" smtClean="0">
                <a:solidFill>
                  <a:srgbClr val="0000FF"/>
                </a:solidFill>
                <a:latin typeface="+mj-lt"/>
              </a:rPr>
              <a:t>ИНФОРМАЦИЯ ОБ ИСТОЧНИКЕ В ТЕКСТЕ ПОЛНОГО ОТЧЁТА</a:t>
            </a:r>
          </a:p>
        </p:txBody>
      </p:sp>
      <p:pic>
        <p:nvPicPr>
          <p:cNvPr id="6147" name="Picture 3" descr="C:\Users\User\Desktop\ВСЁ ВСЁ ВСЁ\АНТИПЛАГИАТ\презентации\для инеу\ИСТОЧНИК ПОЛНЫЙ.png"/>
          <p:cNvPicPr>
            <a:picLocks noChangeAspect="1" noChangeArrowheads="1"/>
          </p:cNvPicPr>
          <p:nvPr/>
        </p:nvPicPr>
        <p:blipFill>
          <a:blip r:embed="rId3" cstate="print"/>
          <a:srcRect/>
          <a:stretch>
            <a:fillRect/>
          </a:stretch>
        </p:blipFill>
        <p:spPr bwMode="auto">
          <a:xfrm>
            <a:off x="6182820" y="4095982"/>
            <a:ext cx="5124450" cy="1857375"/>
          </a:xfrm>
          <a:prstGeom prst="rect">
            <a:avLst/>
          </a:prstGeom>
          <a:noFill/>
        </p:spPr>
      </p:pic>
      <p:sp>
        <p:nvSpPr>
          <p:cNvPr id="9" name="Скругленный прямоугольник 8"/>
          <p:cNvSpPr/>
          <p:nvPr/>
        </p:nvSpPr>
        <p:spPr>
          <a:xfrm>
            <a:off x="6063448" y="4092606"/>
            <a:ext cx="5282214" cy="192645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390617" y="204186"/>
            <a:ext cx="4563123" cy="302728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7279690" y="4465468"/>
            <a:ext cx="337352" cy="310718"/>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7466121" y="4793943"/>
            <a:ext cx="3728621" cy="994297"/>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4841289" y="742584"/>
            <a:ext cx="7116931" cy="5909310"/>
          </a:xfrm>
          <a:prstGeom prst="rect">
            <a:avLst/>
          </a:prstGeom>
        </p:spPr>
        <p:txBody>
          <a:bodyPr wrap="square">
            <a:spAutoFit/>
          </a:bodyPr>
          <a:lstStyle/>
          <a:p>
            <a:pPr algn="just"/>
            <a:r>
              <a:rPr lang="ru-RU" b="1" dirty="0" smtClean="0">
                <a:latin typeface="+mj-lt"/>
              </a:rPr>
              <a:t>	Для большинства источников в списке источников отчёта доступна внешняя ссылка на расположение документа или текста источника в Интернете.</a:t>
            </a:r>
          </a:p>
          <a:p>
            <a:pPr algn="just"/>
            <a:r>
              <a:rPr lang="ru-RU" b="1" dirty="0" smtClean="0">
                <a:latin typeface="+mj-lt"/>
              </a:rPr>
              <a:t>	После нажатия на ссылку вы окажетесь на странице в Интернете, на которой был найден заимствованный текст.</a:t>
            </a:r>
          </a:p>
          <a:p>
            <a:pPr algn="just"/>
            <a:r>
              <a:rPr lang="ru-RU" b="1" dirty="0" smtClean="0">
                <a:latin typeface="+mj-lt"/>
              </a:rPr>
              <a:t>	Может возникнуть ситуация, когда при переходе по ссылке источник недоступен. Возможно, администраторы сайта удалили текст, или страница «переехала». Но в любом случае, данный текст был доступен по указанному адресу, когда сайт добавлялся в индекс модуля поиска системы «</a:t>
            </a:r>
            <a:r>
              <a:rPr lang="ru-RU" b="1" dirty="0" err="1" smtClean="0">
                <a:latin typeface="+mj-lt"/>
              </a:rPr>
              <a:t>Антиплагиат</a:t>
            </a:r>
            <a:r>
              <a:rPr lang="ru-RU" b="1" dirty="0" smtClean="0">
                <a:latin typeface="+mj-lt"/>
              </a:rPr>
              <a:t>».</a:t>
            </a:r>
          </a:p>
          <a:p>
            <a:pPr algn="just"/>
            <a:r>
              <a:rPr lang="ru-RU" b="1" dirty="0" smtClean="0">
                <a:latin typeface="+mj-lt"/>
              </a:rPr>
              <a:t>	То, что одна или несколько приведенных в отчёте ссылок на открытые источники в сети Интернет в момент просмотра отчёта не работают, не является основанием для удаления этих ссылок из индекса системы. Тексты по этим адресам были проиндексированы, до удаления/перемещения они были доступны третьим лицам, могли быть прочитаны, скопированы или использованы иным образом. В частности, они могли сохраниться в кэш-памяти поисковых систем и </a:t>
            </a:r>
            <a:r>
              <a:rPr lang="en-US" b="1" dirty="0" smtClean="0">
                <a:latin typeface="Cambria" pitchFamily="18" charset="0"/>
                <a:ea typeface="Cambria" pitchFamily="18" charset="0"/>
              </a:rPr>
              <a:t>web-</a:t>
            </a:r>
            <a:r>
              <a:rPr lang="ru-RU" b="1" dirty="0" smtClean="0">
                <a:latin typeface="+mj-lt"/>
              </a:rPr>
              <a:t>архивах, где их до сих пор можно найти.</a:t>
            </a:r>
          </a:p>
          <a:p>
            <a:pPr algn="just"/>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ВНЕШНЯЯ ССЫЛКА НА ИСТОЧНИК</a:t>
            </a:r>
            <a:endParaRPr lang="ru-RU" sz="2800" b="1" dirty="0">
              <a:solidFill>
                <a:srgbClr val="0000FF"/>
              </a:solidFill>
              <a:latin typeface="+mj-lt"/>
            </a:endParaRPr>
          </a:p>
        </p:txBody>
      </p:sp>
      <p:grpSp>
        <p:nvGrpSpPr>
          <p:cNvPr id="6" name="Группа 5"/>
          <p:cNvGrpSpPr/>
          <p:nvPr/>
        </p:nvGrpSpPr>
        <p:grpSpPr>
          <a:xfrm>
            <a:off x="523782" y="852257"/>
            <a:ext cx="4101484" cy="4909350"/>
            <a:chOff x="295522" y="1395012"/>
            <a:chExt cx="3705225" cy="4276725"/>
          </a:xfrm>
        </p:grpSpPr>
        <p:pic>
          <p:nvPicPr>
            <p:cNvPr id="7" name="Picture 2" descr="C:\Users\User\Desktop\ВСЁ ВСЁ ВСЁ\АНТИПЛАГИАТ\презентации\для инеу\источники.png"/>
            <p:cNvPicPr>
              <a:picLocks noChangeAspect="1" noChangeArrowheads="1"/>
            </p:cNvPicPr>
            <p:nvPr/>
          </p:nvPicPr>
          <p:blipFill>
            <a:blip r:embed="rId2" cstate="print"/>
            <a:srcRect/>
            <a:stretch>
              <a:fillRect/>
            </a:stretch>
          </p:blipFill>
          <p:spPr bwMode="auto">
            <a:xfrm>
              <a:off x="295522" y="1395012"/>
              <a:ext cx="3705225" cy="4276725"/>
            </a:xfrm>
            <a:prstGeom prst="rect">
              <a:avLst/>
            </a:prstGeom>
            <a:noFill/>
          </p:spPr>
        </p:pic>
        <p:sp>
          <p:nvSpPr>
            <p:cNvPr id="8" name="Скругленный прямоугольник 7"/>
            <p:cNvSpPr/>
            <p:nvPr/>
          </p:nvSpPr>
          <p:spPr>
            <a:xfrm>
              <a:off x="3134730" y="3258092"/>
              <a:ext cx="390618" cy="31071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580008" y="1044346"/>
            <a:ext cx="6096000" cy="2246769"/>
          </a:xfrm>
          <a:prstGeom prst="rect">
            <a:avLst/>
          </a:prstGeom>
        </p:spPr>
        <p:txBody>
          <a:bodyPr>
            <a:spAutoFit/>
          </a:bodyPr>
          <a:lstStyle/>
          <a:p>
            <a:pPr algn="just"/>
            <a:r>
              <a:rPr lang="ru-RU" sz="2000" b="1" dirty="0" smtClean="0">
                <a:latin typeface="+mj-lt"/>
              </a:rPr>
              <a:t>	Нажмите на любой источник в панели «Источники» слева, чтобы просмотреть сразу отчёт по этому источнику.</a:t>
            </a:r>
          </a:p>
          <a:p>
            <a:pPr algn="just"/>
            <a:r>
              <a:rPr lang="ru-RU" sz="2000" b="1" dirty="0" smtClean="0">
                <a:latin typeface="+mj-lt"/>
              </a:rPr>
              <a:t>	Вы можете выбрать режим просмотра отчёта по источнику – постранично или сплошным текстом. По умолчанию отчёт по источнику отображается постранично.</a:t>
            </a:r>
          </a:p>
        </p:txBody>
      </p:sp>
      <p:grpSp>
        <p:nvGrpSpPr>
          <p:cNvPr id="10" name="Группа 9"/>
          <p:cNvGrpSpPr/>
          <p:nvPr/>
        </p:nvGrpSpPr>
        <p:grpSpPr>
          <a:xfrm>
            <a:off x="6762629" y="1331650"/>
            <a:ext cx="5237191" cy="1959237"/>
            <a:chOff x="6682730" y="426127"/>
            <a:chExt cx="5237191" cy="1959237"/>
          </a:xfrm>
        </p:grpSpPr>
        <p:pic>
          <p:nvPicPr>
            <p:cNvPr id="40961" name="Picture 1" descr="C:\Users\User\Desktop\ВСЁ ВСЁ ВСЁ\АНТИПЛАГИАТ\презентации\для инеу\ИСТОЧНИК ПОЛНЫЙ.png"/>
            <p:cNvPicPr>
              <a:picLocks noChangeAspect="1" noChangeArrowheads="1"/>
            </p:cNvPicPr>
            <p:nvPr/>
          </p:nvPicPr>
          <p:blipFill>
            <a:blip r:embed="rId2" cstate="print"/>
            <a:srcRect/>
            <a:stretch>
              <a:fillRect/>
            </a:stretch>
          </p:blipFill>
          <p:spPr bwMode="auto">
            <a:xfrm>
              <a:off x="6682730" y="426127"/>
              <a:ext cx="5237191" cy="1959237"/>
            </a:xfrm>
            <a:prstGeom prst="rect">
              <a:avLst/>
            </a:prstGeom>
            <a:noFill/>
          </p:spPr>
        </p:pic>
        <p:sp>
          <p:nvSpPr>
            <p:cNvPr id="8" name="Скругленный прямоугольник 7"/>
            <p:cNvSpPr/>
            <p:nvPr/>
          </p:nvSpPr>
          <p:spPr>
            <a:xfrm>
              <a:off x="6995604" y="923277"/>
              <a:ext cx="3497802" cy="39061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9" name="Прямоугольник 8"/>
          <p:cNvSpPr/>
          <p:nvPr/>
        </p:nvSpPr>
        <p:spPr>
          <a:xfrm>
            <a:off x="615517" y="3237493"/>
            <a:ext cx="11369337" cy="2554545"/>
          </a:xfrm>
          <a:prstGeom prst="rect">
            <a:avLst/>
          </a:prstGeom>
        </p:spPr>
        <p:txBody>
          <a:bodyPr wrap="square">
            <a:spAutoFit/>
          </a:bodyPr>
          <a:lstStyle/>
          <a:p>
            <a:pPr algn="just"/>
            <a:r>
              <a:rPr lang="ru-RU" sz="2000" b="1" dirty="0" smtClean="0">
                <a:latin typeface="+mj-lt"/>
              </a:rPr>
              <a:t>	Чтобы переключить режим просмотра, нажмите на «Показать текст полностью». При переходе в режим просмотра сплошным текстом кнопка изменится на «Показать текст постранично». Нажмите ее, чтобы перейти в режим постраничного просмотра.</a:t>
            </a:r>
          </a:p>
          <a:p>
            <a:pPr algn="just"/>
            <a:r>
              <a:rPr lang="ru-RU" sz="2000" b="1" dirty="0" smtClean="0">
                <a:latin typeface="+mj-lt"/>
              </a:rPr>
              <a:t>	Другой способ, чтобы посмотреть отчёт по источнику, – это перейти на отчёт по источнику с блока цитирования в тексте. Кликните на номер источника в конце блока, затем нажмите на название источника.</a:t>
            </a:r>
          </a:p>
          <a:p>
            <a:pPr algn="just"/>
            <a:r>
              <a:rPr lang="ru-RU" sz="2000" b="1" dirty="0" smtClean="0">
                <a:latin typeface="+mj-lt"/>
              </a:rPr>
              <a:t>	Откроется страница «Отчёт по источнику», соответствующий блок заимствования будет показан в верху страницы.</a:t>
            </a:r>
          </a:p>
        </p:txBody>
      </p:sp>
      <p:sp>
        <p:nvSpPr>
          <p:cNvPr id="11" name="TextBox 10"/>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ПЕРЕХОД К ОТЧЕТУ ПО ИСТОЧНИКУ БЛОКА ЦИТИРОВАНИЯ</a:t>
            </a:r>
            <a:endParaRPr lang="ru-RU" sz="2800" b="1" dirty="0">
              <a:solidFill>
                <a:srgbClr val="0000FF"/>
              </a:solidFill>
              <a:latin typeface="+mj-lt"/>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TextBox 2"/>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ПРОСМОТР ИСТОРИИ ОТЧЕТОВ</a:t>
            </a:r>
            <a:endParaRPr lang="ru-RU" sz="2800" b="1" dirty="0">
              <a:solidFill>
                <a:srgbClr val="0000FF"/>
              </a:solidFill>
              <a:latin typeface="+mj-lt"/>
            </a:endParaRPr>
          </a:p>
        </p:txBody>
      </p:sp>
      <p:sp>
        <p:nvSpPr>
          <p:cNvPr id="5" name="Прямоугольник 4"/>
          <p:cNvSpPr/>
          <p:nvPr/>
        </p:nvSpPr>
        <p:spPr>
          <a:xfrm>
            <a:off x="5282214" y="799392"/>
            <a:ext cx="6596108" cy="1477328"/>
          </a:xfrm>
          <a:prstGeom prst="rect">
            <a:avLst/>
          </a:prstGeom>
        </p:spPr>
        <p:txBody>
          <a:bodyPr wrap="square">
            <a:spAutoFit/>
          </a:bodyPr>
          <a:lstStyle/>
          <a:p>
            <a:pPr algn="just"/>
            <a:r>
              <a:rPr lang="ru-RU" b="1" dirty="0" smtClean="0">
                <a:latin typeface="+mj-lt"/>
              </a:rPr>
              <a:t>При перепроверке документа или редактировании отчёта все предыдущие версии отчётов сохраняются в системе. Для просмотра истории отчётов нажмите кнопку «Ещё» и выберите пункт «История отчётов» в верхнем меню полного отчёта.</a:t>
            </a:r>
            <a:endParaRPr lang="ru-RU" b="1" dirty="0">
              <a:latin typeface="+mj-lt"/>
            </a:endParaRPr>
          </a:p>
        </p:txBody>
      </p:sp>
      <p:pic>
        <p:nvPicPr>
          <p:cNvPr id="41985" name="Picture 1" descr="C:\Users\User\Desktop\ВСЁ ВСЁ ВСЁ\АНТИПЛАГИАТ\презентации\для инеу\ИСТОРИЯ ОТЧЕТОВ.png"/>
          <p:cNvPicPr>
            <a:picLocks noChangeAspect="1" noChangeArrowheads="1"/>
          </p:cNvPicPr>
          <p:nvPr/>
        </p:nvPicPr>
        <p:blipFill>
          <a:blip r:embed="rId2" cstate="print"/>
          <a:srcRect/>
          <a:stretch>
            <a:fillRect/>
          </a:stretch>
        </p:blipFill>
        <p:spPr bwMode="auto">
          <a:xfrm>
            <a:off x="335595" y="784854"/>
            <a:ext cx="4955497" cy="2358902"/>
          </a:xfrm>
          <a:prstGeom prst="rect">
            <a:avLst/>
          </a:prstGeom>
          <a:noFill/>
        </p:spPr>
      </p:pic>
      <p:sp>
        <p:nvSpPr>
          <p:cNvPr id="6" name="Прямоугольник 5"/>
          <p:cNvSpPr/>
          <p:nvPr/>
        </p:nvSpPr>
        <p:spPr>
          <a:xfrm>
            <a:off x="242656" y="3247839"/>
            <a:ext cx="5669872" cy="2585323"/>
          </a:xfrm>
          <a:prstGeom prst="rect">
            <a:avLst/>
          </a:prstGeom>
        </p:spPr>
        <p:txBody>
          <a:bodyPr wrap="square">
            <a:spAutoFit/>
          </a:bodyPr>
          <a:lstStyle/>
          <a:p>
            <a:pPr algn="just"/>
            <a:r>
              <a:rPr lang="ru-RU" b="1" dirty="0" smtClean="0">
                <a:latin typeface="+mj-lt"/>
              </a:rPr>
              <a:t>	Откроется отдельное окно, где вы увидите краткую информацию о всех построенных отчётах по данному документу. Отчёты в истории сортируются по убыванию даты построения.</a:t>
            </a:r>
          </a:p>
          <a:p>
            <a:pPr algn="just"/>
            <a:r>
              <a:rPr lang="ru-RU" b="1" dirty="0" smtClean="0">
                <a:latin typeface="+mj-lt"/>
              </a:rPr>
              <a:t>	Чтобы перейти к подробному просмотру или корректировке одного из отчётов, нажмите на кнопку «Открыть». Отчёт откроется на новой странице.</a:t>
            </a:r>
            <a:endParaRPr lang="ru-RU" b="1" dirty="0">
              <a:latin typeface="+mj-lt"/>
            </a:endParaRPr>
          </a:p>
        </p:txBody>
      </p:sp>
      <p:pic>
        <p:nvPicPr>
          <p:cNvPr id="41987" name="Picture 3" descr="C:\Users\User\Desktop\ВСЁ ВСЁ ВСЁ\АНТИПЛАГИАТ\презентации\для инеу\ИСТОРИЯ ОТЧЕТОВ.png1.png"/>
          <p:cNvPicPr>
            <a:picLocks noChangeAspect="1" noChangeArrowheads="1"/>
          </p:cNvPicPr>
          <p:nvPr/>
        </p:nvPicPr>
        <p:blipFill>
          <a:blip r:embed="rId3" cstate="print"/>
          <a:srcRect/>
          <a:stretch>
            <a:fillRect/>
          </a:stretch>
        </p:blipFill>
        <p:spPr bwMode="auto">
          <a:xfrm>
            <a:off x="6098960" y="2278128"/>
            <a:ext cx="5686255" cy="4081674"/>
          </a:xfrm>
          <a:prstGeom prst="rect">
            <a:avLst/>
          </a:prstGeom>
          <a:noFill/>
        </p:spPr>
      </p:pic>
      <p:sp>
        <p:nvSpPr>
          <p:cNvPr id="9" name="Скругленный прямоугольник 8"/>
          <p:cNvSpPr/>
          <p:nvPr/>
        </p:nvSpPr>
        <p:spPr>
          <a:xfrm>
            <a:off x="3755253" y="1677879"/>
            <a:ext cx="976545" cy="24857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5992427" y="2237173"/>
            <a:ext cx="5734975" cy="403934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257454" y="674704"/>
            <a:ext cx="4989250" cy="2405847"/>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Прямоугольник 4"/>
          <p:cNvSpPr/>
          <p:nvPr/>
        </p:nvSpPr>
        <p:spPr>
          <a:xfrm>
            <a:off x="580008" y="912934"/>
            <a:ext cx="6096000" cy="4524315"/>
          </a:xfrm>
          <a:prstGeom prst="rect">
            <a:avLst/>
          </a:prstGeom>
        </p:spPr>
        <p:txBody>
          <a:bodyPr>
            <a:spAutoFit/>
          </a:bodyPr>
          <a:lstStyle/>
          <a:p>
            <a:pPr algn="just"/>
            <a:r>
              <a:rPr lang="ru-RU" b="1" dirty="0" smtClean="0">
                <a:latin typeface="+mj-lt"/>
              </a:rPr>
              <a:t>	В полном отчёте доступны действия с источниками, позволяющие производить некоторые изменения в расчете результатов проверки.</a:t>
            </a:r>
          </a:p>
          <a:p>
            <a:pPr algn="just"/>
            <a:r>
              <a:rPr lang="ru-RU" b="1" dirty="0" smtClean="0">
                <a:latin typeface="+mj-lt"/>
              </a:rPr>
              <a:t>	Корректировка списка учитываемых источников в отчёте – позволяет учитывать или не учитывать указанные вами источники в отчёте.</a:t>
            </a:r>
          </a:p>
          <a:p>
            <a:pPr algn="just"/>
            <a:r>
              <a:rPr lang="ru-RU" b="1" dirty="0" smtClean="0">
                <a:latin typeface="+mj-lt"/>
              </a:rPr>
              <a:t>	Изменение типа источника – позволяет изменять тип источника по вашему выбору.</a:t>
            </a:r>
          </a:p>
          <a:p>
            <a:pPr algn="just"/>
            <a:r>
              <a:rPr lang="ru-RU" b="1" dirty="0" smtClean="0">
                <a:latin typeface="+mj-lt"/>
              </a:rPr>
              <a:t>	Чтобы не учитывать источники, в списке источников уберите галочки в строках этих источников, а затем нажмите кнопку «Пересчитать». После пересчета общая оценка по отчету изменится, а в тексте отчёта больше не будут отображаться блоки цитирования по данному источнику.</a:t>
            </a:r>
          </a:p>
          <a:p>
            <a:pPr algn="just"/>
            <a:r>
              <a:rPr lang="ru-RU" b="1" dirty="0" smtClean="0">
                <a:latin typeface="+mj-lt"/>
              </a:rPr>
              <a:t>	Чтобы снова учитывать источник в отчёте, верните галочки и нажмите «Пересчитать».</a:t>
            </a:r>
            <a:endParaRPr lang="ru-RU" b="1" dirty="0">
              <a:latin typeface="+mj-lt"/>
            </a:endParaRPr>
          </a:p>
        </p:txBody>
      </p:sp>
      <p:sp>
        <p:nvSpPr>
          <p:cNvPr id="6" name="TextBox 5"/>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РЕДАКТИРОВАНИЕ СПИСКА ИСТОЧНИКОВ</a:t>
            </a:r>
            <a:endParaRPr lang="ru-RU" sz="2800" b="1" dirty="0">
              <a:solidFill>
                <a:srgbClr val="0000FF"/>
              </a:solidFill>
              <a:latin typeface="+mj-lt"/>
            </a:endParaRPr>
          </a:p>
        </p:txBody>
      </p:sp>
      <p:grpSp>
        <p:nvGrpSpPr>
          <p:cNvPr id="10" name="Группа 9"/>
          <p:cNvGrpSpPr/>
          <p:nvPr/>
        </p:nvGrpSpPr>
        <p:grpSpPr>
          <a:xfrm>
            <a:off x="6969341" y="914400"/>
            <a:ext cx="3773957" cy="4536886"/>
            <a:chOff x="6969341" y="914400"/>
            <a:chExt cx="3773957" cy="4536886"/>
          </a:xfrm>
        </p:grpSpPr>
        <p:pic>
          <p:nvPicPr>
            <p:cNvPr id="43011" name="Picture 3" descr="C:\Users\User\Desktop\ВСЁ ВСЁ ВСЁ\АНТИПЛАГИАТ\презентации\для инеу\ПЕРЕСЧИТАТЬ.png"/>
            <p:cNvPicPr>
              <a:picLocks noChangeAspect="1" noChangeArrowheads="1"/>
            </p:cNvPicPr>
            <p:nvPr/>
          </p:nvPicPr>
          <p:blipFill>
            <a:blip r:embed="rId2" cstate="print"/>
            <a:srcRect/>
            <a:stretch>
              <a:fillRect/>
            </a:stretch>
          </p:blipFill>
          <p:spPr bwMode="auto">
            <a:xfrm>
              <a:off x="6969341" y="914400"/>
              <a:ext cx="3773957" cy="4536886"/>
            </a:xfrm>
            <a:prstGeom prst="rect">
              <a:avLst/>
            </a:prstGeom>
            <a:noFill/>
          </p:spPr>
        </p:pic>
        <p:sp>
          <p:nvSpPr>
            <p:cNvPr id="8" name="Скругленный прямоугольник 7"/>
            <p:cNvSpPr/>
            <p:nvPr/>
          </p:nvSpPr>
          <p:spPr>
            <a:xfrm>
              <a:off x="7111014" y="3098307"/>
              <a:ext cx="3338004" cy="914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9516862" y="941033"/>
              <a:ext cx="1180730" cy="40837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5613647" y="825948"/>
            <a:ext cx="6096000" cy="4801314"/>
          </a:xfrm>
          <a:prstGeom prst="rect">
            <a:avLst/>
          </a:prstGeom>
        </p:spPr>
        <p:txBody>
          <a:bodyPr>
            <a:spAutoFit/>
          </a:bodyPr>
          <a:lstStyle/>
          <a:p>
            <a:pPr algn="just"/>
            <a:r>
              <a:rPr lang="ru-RU" b="1" dirty="0" smtClean="0">
                <a:latin typeface="+mj-lt"/>
              </a:rPr>
              <a:t>Система делит источники на два типа: </a:t>
            </a:r>
            <a:r>
              <a:rPr lang="ru-RU" b="1" i="1" dirty="0" smtClean="0">
                <a:latin typeface="+mj-lt"/>
              </a:rPr>
              <a:t>«Цитирования» </a:t>
            </a:r>
            <a:r>
              <a:rPr lang="ru-RU" b="1" dirty="0" smtClean="0">
                <a:latin typeface="+mj-lt"/>
              </a:rPr>
              <a:t>и </a:t>
            </a:r>
            <a:r>
              <a:rPr lang="ru-RU" b="1" i="1" dirty="0" smtClean="0">
                <a:latin typeface="+mj-lt"/>
              </a:rPr>
              <a:t>«Заимствования».</a:t>
            </a:r>
          </a:p>
          <a:p>
            <a:pPr algn="just"/>
            <a:r>
              <a:rPr lang="ru-RU" b="1" dirty="0" smtClean="0">
                <a:latin typeface="+mj-lt"/>
              </a:rPr>
              <a:t>При построении отчётов система автоматически выставляет тип источника: «Заимствования» - оранжевого цвета и «Цитирования» – зеленого цвета.</a:t>
            </a:r>
          </a:p>
          <a:p>
            <a:pPr algn="just"/>
            <a:r>
              <a:rPr lang="ru-RU" b="1" dirty="0" smtClean="0">
                <a:solidFill>
                  <a:srgbClr val="FF0000"/>
                </a:solidFill>
                <a:latin typeface="+mj-lt"/>
              </a:rPr>
              <a:t>Важно! Сервис производит лишь предварительную оценку, реальную оценку источнику может дать только пользователь.</a:t>
            </a:r>
          </a:p>
          <a:p>
            <a:pPr algn="just"/>
            <a:r>
              <a:rPr lang="ru-RU" b="1" dirty="0" smtClean="0">
                <a:latin typeface="+mj-lt"/>
              </a:rPr>
              <a:t>Можно изменять тип источника с «Цитирование» на «Заимствование» и наоборот. Чтобы изменить тип источника с «Заимствование» на «Цитирование», в списке источников в отчёте нажмите на процентный показатель оранжевого цвета. Рядом с курсором появится пункт «Пометить как корректное заимствование», нажмите на него, затем кнопку «Пересчитать».</a:t>
            </a:r>
            <a:endParaRPr lang="ru-RU" b="1" dirty="0">
              <a:latin typeface="+mj-lt"/>
            </a:endParaRPr>
          </a:p>
        </p:txBody>
      </p:sp>
      <p:pic>
        <p:nvPicPr>
          <p:cNvPr id="45058" name="Picture 2" descr="https://docs.antiplagiat.ru/ru/Images/change-type-source.png"/>
          <p:cNvPicPr>
            <a:picLocks noChangeAspect="1" noChangeArrowheads="1"/>
          </p:cNvPicPr>
          <p:nvPr/>
        </p:nvPicPr>
        <p:blipFill>
          <a:blip r:embed="rId3" cstate="print"/>
          <a:srcRect/>
          <a:stretch>
            <a:fillRect/>
          </a:stretch>
        </p:blipFill>
        <p:spPr bwMode="auto">
          <a:xfrm>
            <a:off x="177553" y="2432482"/>
            <a:ext cx="5503401" cy="3107185"/>
          </a:xfrm>
          <a:prstGeom prst="rect">
            <a:avLst/>
          </a:prstGeom>
          <a:noFill/>
        </p:spPr>
      </p:pic>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ИЗМЕНЕНИЕ ТИПА ИСТОЧНИКОВ</a:t>
            </a:r>
            <a:endParaRPr lang="ru-RU" sz="2800" b="1" dirty="0">
              <a:solidFill>
                <a:srgbClr val="0000FF"/>
              </a:solidFill>
              <a:latin typeface="+mj-lt"/>
            </a:endParaRPr>
          </a:p>
        </p:txBody>
      </p:sp>
      <p:grpSp>
        <p:nvGrpSpPr>
          <p:cNvPr id="9" name="Группа 8"/>
          <p:cNvGrpSpPr/>
          <p:nvPr/>
        </p:nvGrpSpPr>
        <p:grpSpPr>
          <a:xfrm>
            <a:off x="1109709" y="674704"/>
            <a:ext cx="2925963" cy="1455938"/>
            <a:chOff x="1127464" y="852257"/>
            <a:chExt cx="2925963" cy="1455938"/>
          </a:xfrm>
        </p:grpSpPr>
        <p:pic>
          <p:nvPicPr>
            <p:cNvPr id="45060" name="Picture 4" descr="C:\Users\User\Desktop\ВСЁ ВСЁ ВСЁ\АНТИПЛАГИАТ\презентации\для инеу\ПО ЦВЕТАМ.png"/>
            <p:cNvPicPr>
              <a:picLocks noChangeAspect="1" noChangeArrowheads="1"/>
            </p:cNvPicPr>
            <p:nvPr/>
          </p:nvPicPr>
          <p:blipFill>
            <a:blip r:embed="rId4" cstate="print"/>
            <a:srcRect/>
            <a:stretch>
              <a:fillRect/>
            </a:stretch>
          </p:blipFill>
          <p:spPr bwMode="auto">
            <a:xfrm>
              <a:off x="1167352" y="892237"/>
              <a:ext cx="2886075" cy="1285875"/>
            </a:xfrm>
            <a:prstGeom prst="rect">
              <a:avLst/>
            </a:prstGeom>
            <a:noFill/>
          </p:spPr>
        </p:pic>
        <p:sp>
          <p:nvSpPr>
            <p:cNvPr id="8" name="Скругленный прямоугольник 7"/>
            <p:cNvSpPr/>
            <p:nvPr/>
          </p:nvSpPr>
          <p:spPr>
            <a:xfrm>
              <a:off x="1127464" y="852257"/>
              <a:ext cx="2645546" cy="1455938"/>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1" name="Скругленный прямоугольник 10"/>
          <p:cNvSpPr/>
          <p:nvPr/>
        </p:nvSpPr>
        <p:spPr>
          <a:xfrm>
            <a:off x="159797" y="2379216"/>
            <a:ext cx="5424257" cy="319596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1544714" y="3728621"/>
            <a:ext cx="3959441" cy="497150"/>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3133819" y="2467992"/>
            <a:ext cx="1313894" cy="372862"/>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41481"/>
            <a:ext cx="12192000" cy="532587"/>
          </a:xfrm>
        </p:spPr>
        <p:txBody>
          <a:bodyPr>
            <a:noAutofit/>
          </a:bodyPr>
          <a:lstStyle/>
          <a:p>
            <a:pPr algn="r"/>
            <a:r>
              <a:rPr lang="ru-RU" sz="2800" b="1" dirty="0" smtClean="0">
                <a:solidFill>
                  <a:srgbClr val="0000FF"/>
                </a:solidFill>
                <a:latin typeface="Cambria" pitchFamily="18" charset="0"/>
                <a:ea typeface="Cambria" pitchFamily="18" charset="0"/>
              </a:rPr>
              <a:t>В адресной строке браузера ввести адрес: </a:t>
            </a:r>
            <a:r>
              <a:rPr lang="en-US" sz="2800" b="1" dirty="0" smtClean="0">
                <a:solidFill>
                  <a:srgbClr val="0000FF"/>
                </a:solidFill>
                <a:latin typeface="Cambria" pitchFamily="18" charset="0"/>
                <a:ea typeface="Cambria" pitchFamily="18" charset="0"/>
              </a:rPr>
              <a:t/>
            </a:r>
            <a:br>
              <a:rPr lang="en-US" sz="2800" b="1" dirty="0" smtClean="0">
                <a:solidFill>
                  <a:srgbClr val="0000FF"/>
                </a:solidFill>
                <a:latin typeface="Cambria" pitchFamily="18" charset="0"/>
                <a:ea typeface="Cambria" pitchFamily="18" charset="0"/>
              </a:rPr>
            </a:br>
            <a:r>
              <a:rPr lang="en-US" sz="2800" b="1" dirty="0" smtClean="0">
                <a:solidFill>
                  <a:srgbClr val="FF0000"/>
                </a:solidFill>
                <a:latin typeface="Cambria" pitchFamily="18" charset="0"/>
                <a:ea typeface="Cambria" pitchFamily="18" charset="0"/>
                <a:hlinkClick r:id="rId2"/>
              </a:rPr>
              <a:t>https://ineu-kz.antiplagiat.ru</a:t>
            </a:r>
            <a:r>
              <a:rPr lang="en-US" sz="2800" b="1" dirty="0" smtClean="0">
                <a:solidFill>
                  <a:srgbClr val="FF0000"/>
                </a:solidFill>
                <a:latin typeface="Cambria" pitchFamily="18" charset="0"/>
                <a:ea typeface="Cambria" pitchFamily="18" charset="0"/>
              </a:rPr>
              <a:t>  </a:t>
            </a:r>
            <a:endParaRPr lang="ru-RU" sz="2800" b="1" dirty="0">
              <a:solidFill>
                <a:srgbClr val="FF0000"/>
              </a:solidFill>
              <a:latin typeface="Cambria" pitchFamily="18" charset="0"/>
              <a:ea typeface="Cambria" pitchFamily="18" charset="0"/>
            </a:endParaRPr>
          </a:p>
        </p:txBody>
      </p:sp>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6" name="TextBox 5"/>
          <p:cNvSpPr txBox="1"/>
          <p:nvPr/>
        </p:nvSpPr>
        <p:spPr>
          <a:xfrm>
            <a:off x="146649" y="849108"/>
            <a:ext cx="12045351" cy="400110"/>
          </a:xfrm>
          <a:prstGeom prst="rect">
            <a:avLst/>
          </a:prstGeom>
          <a:noFill/>
        </p:spPr>
        <p:txBody>
          <a:bodyPr wrap="square" rtlCol="0">
            <a:spAutoFit/>
          </a:bodyPr>
          <a:lstStyle/>
          <a:p>
            <a:pPr marL="342900" indent="-342900"/>
            <a:r>
              <a:rPr lang="ru-RU" sz="2000" b="1" dirty="0" smtClean="0">
                <a:latin typeface="Cambria" pitchFamily="18" charset="0"/>
                <a:ea typeface="Cambria" pitchFamily="18" charset="0"/>
              </a:rPr>
              <a:t>Нажать на клавишу «Войти». В открывшимся окне вести </a:t>
            </a:r>
            <a:r>
              <a:rPr lang="en-US" sz="2000" b="1" dirty="0" smtClean="0">
                <a:latin typeface="Cambria" pitchFamily="18" charset="0"/>
                <a:ea typeface="Cambria" pitchFamily="18" charset="0"/>
              </a:rPr>
              <a:t>e-mail </a:t>
            </a:r>
            <a:r>
              <a:rPr lang="ru-RU" sz="2000" b="1" dirty="0" smtClean="0">
                <a:latin typeface="Cambria" pitchFamily="18" charset="0"/>
                <a:ea typeface="Cambria" pitchFamily="18" charset="0"/>
              </a:rPr>
              <a:t>и пароль</a:t>
            </a:r>
          </a:p>
        </p:txBody>
      </p:sp>
      <p:pic>
        <p:nvPicPr>
          <p:cNvPr id="1027" name="Picture 3" descr="C:\Users\User\Desktop\ВСЁ ВСЁ ВСЁ\АНТИПЛАГИАТ\презентации\для инеу\вход на сайт.png"/>
          <p:cNvPicPr>
            <a:picLocks noChangeAspect="1" noChangeArrowheads="1"/>
          </p:cNvPicPr>
          <p:nvPr/>
        </p:nvPicPr>
        <p:blipFill>
          <a:blip r:embed="rId3" cstate="print"/>
          <a:srcRect/>
          <a:stretch>
            <a:fillRect/>
          </a:stretch>
        </p:blipFill>
        <p:spPr bwMode="auto">
          <a:xfrm>
            <a:off x="106533" y="1340528"/>
            <a:ext cx="8265558" cy="4425518"/>
          </a:xfrm>
          <a:prstGeom prst="rect">
            <a:avLst/>
          </a:prstGeom>
          <a:noFill/>
        </p:spPr>
      </p:pic>
      <p:pic>
        <p:nvPicPr>
          <p:cNvPr id="1028" name="Picture 4" descr="C:\Users\User\Desktop\ВСЁ ВСЁ ВСЁ\АНТИПЛАГИАТ\презентации\для инеу\войти.png"/>
          <p:cNvPicPr>
            <a:picLocks noChangeAspect="1" noChangeArrowheads="1"/>
          </p:cNvPicPr>
          <p:nvPr/>
        </p:nvPicPr>
        <p:blipFill>
          <a:blip r:embed="rId4" cstate="print"/>
          <a:srcRect/>
          <a:stretch>
            <a:fillRect/>
          </a:stretch>
        </p:blipFill>
        <p:spPr bwMode="auto">
          <a:xfrm>
            <a:off x="6791417" y="3233501"/>
            <a:ext cx="5163923" cy="3140482"/>
          </a:xfrm>
          <a:prstGeom prst="rect">
            <a:avLst/>
          </a:prstGeom>
          <a:noFill/>
        </p:spPr>
      </p:pic>
      <p:sp>
        <p:nvSpPr>
          <p:cNvPr id="10" name="Скругленный прямоугольник 9"/>
          <p:cNvSpPr/>
          <p:nvPr/>
        </p:nvSpPr>
        <p:spPr>
          <a:xfrm>
            <a:off x="7119891" y="1819923"/>
            <a:ext cx="541538" cy="28408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683580" y="1509203"/>
            <a:ext cx="1047565" cy="24117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6791417" y="3240350"/>
            <a:ext cx="4998128" cy="309386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Горизонтальный свиток 12"/>
          <p:cNvSpPr/>
          <p:nvPr/>
        </p:nvSpPr>
        <p:spPr>
          <a:xfrm>
            <a:off x="8575830" y="2512381"/>
            <a:ext cx="3275860" cy="132277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8664606" y="2725443"/>
            <a:ext cx="3213717" cy="830997"/>
          </a:xfrm>
          <a:prstGeom prst="rect">
            <a:avLst/>
          </a:prstGeom>
          <a:noFill/>
        </p:spPr>
        <p:txBody>
          <a:bodyPr wrap="square" rtlCol="0">
            <a:spAutoFit/>
          </a:bodyPr>
          <a:lstStyle/>
          <a:p>
            <a:pPr algn="ctr"/>
            <a:r>
              <a:rPr lang="en-US" sz="1600" b="1" dirty="0" smtClean="0">
                <a:latin typeface="Cambria" pitchFamily="18" charset="0"/>
                <a:ea typeface="Cambria" pitchFamily="18" charset="0"/>
              </a:rPr>
              <a:t>E-MAIL </a:t>
            </a:r>
            <a:r>
              <a:rPr lang="ru-RU" sz="1600" b="1" dirty="0" smtClean="0">
                <a:latin typeface="Cambria" pitchFamily="18" charset="0"/>
                <a:ea typeface="Cambria" pitchFamily="18" charset="0"/>
              </a:rPr>
              <a:t>и пароль можно получить у администратора системы «</a:t>
            </a:r>
            <a:r>
              <a:rPr lang="ru-RU" sz="1600" b="1" dirty="0" err="1" smtClean="0">
                <a:latin typeface="Cambria" pitchFamily="18" charset="0"/>
                <a:ea typeface="Cambria" pitchFamily="18" charset="0"/>
              </a:rPr>
              <a:t>Антиплагиат</a:t>
            </a:r>
            <a:r>
              <a:rPr lang="ru-RU" sz="1600" b="1" dirty="0" smtClean="0">
                <a:latin typeface="Cambria" pitchFamily="18" charset="0"/>
                <a:ea typeface="Cambria" pitchFamily="18" charset="0"/>
              </a:rPr>
              <a:t>» </a:t>
            </a:r>
            <a:r>
              <a:rPr lang="ru-RU" sz="1600" b="1" dirty="0" err="1" smtClean="0">
                <a:latin typeface="Cambria" pitchFamily="18" charset="0"/>
                <a:ea typeface="Cambria" pitchFamily="18" charset="0"/>
              </a:rPr>
              <a:t>ИнЕУ</a:t>
            </a:r>
            <a:endParaRPr lang="ru-RU" sz="1600" b="1" dirty="0">
              <a:latin typeface="Cambria" pitchFamily="18" charset="0"/>
              <a:ea typeface="Cambria" pitchFamily="18" charset="0"/>
            </a:endParaRPr>
          </a:p>
        </p:txBody>
      </p:sp>
      <p:sp>
        <p:nvSpPr>
          <p:cNvPr id="14" name="Стрелка вправо с вырезом 13"/>
          <p:cNvSpPr/>
          <p:nvPr/>
        </p:nvSpPr>
        <p:spPr>
          <a:xfrm rot="5400000">
            <a:off x="6744809" y="2776494"/>
            <a:ext cx="1309458" cy="204187"/>
          </a:xfrm>
          <a:prstGeom prst="notchedRightArrow">
            <a:avLst>
              <a:gd name="adj1" fmla="val 6739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550416" y="1106489"/>
            <a:ext cx="11274641" cy="4154984"/>
          </a:xfrm>
          <a:prstGeom prst="rect">
            <a:avLst/>
          </a:prstGeom>
        </p:spPr>
        <p:txBody>
          <a:bodyPr wrap="square">
            <a:spAutoFit/>
          </a:bodyPr>
          <a:lstStyle/>
          <a:p>
            <a:pPr algn="just"/>
            <a:r>
              <a:rPr lang="ru-RU" sz="2400" b="1" dirty="0" smtClean="0">
                <a:latin typeface="+mj-lt"/>
              </a:rPr>
              <a:t>	Если вас устраивает текущая редакция отчёта, вы можете сохранить отчёт, нажав на кнопку «Сохранить» в верхней панели документа. Откроется окно сохранения отредактированного отчёта, в котором вы можете оставить свои комментарии, например, информацию о произведенных в отчёте изменениях или о причине изменений. После сохранения в истории отчётов будет создана новая корректировка.</a:t>
            </a:r>
          </a:p>
          <a:p>
            <a:pPr algn="just"/>
            <a:r>
              <a:rPr lang="ru-RU" sz="2400" b="1" dirty="0" smtClean="0">
                <a:latin typeface="+mj-lt"/>
              </a:rPr>
              <a:t>	Если отчёт был отредактирован с пересчетом результатов редактирования, то он будет сохранен автоматически, вы сможете найти </a:t>
            </a:r>
            <a:r>
              <a:rPr lang="ru-RU" sz="2400" b="1" dirty="0" err="1" smtClean="0">
                <a:latin typeface="+mj-lt"/>
              </a:rPr>
              <a:t>автосохраненный</a:t>
            </a:r>
            <a:r>
              <a:rPr lang="ru-RU" sz="2400" b="1" dirty="0" smtClean="0">
                <a:latin typeface="+mj-lt"/>
              </a:rPr>
              <a:t> отчёт в истории отчётов и продолжить работу с ним. В истории отчётов </a:t>
            </a:r>
            <a:r>
              <a:rPr lang="ru-RU" sz="2400" b="1" dirty="0" err="1" smtClean="0">
                <a:latin typeface="+mj-lt"/>
              </a:rPr>
              <a:t>автосохраненные</a:t>
            </a:r>
            <a:r>
              <a:rPr lang="ru-RU" sz="2400" b="1" dirty="0" smtClean="0">
                <a:latin typeface="+mj-lt"/>
              </a:rPr>
              <a:t> отчёты имеют в комментариях надпись: «</a:t>
            </a:r>
            <a:r>
              <a:rPr lang="ru-RU" sz="2400" b="1" dirty="0" err="1" smtClean="0">
                <a:latin typeface="+mj-lt"/>
              </a:rPr>
              <a:t>Автосохраненная</a:t>
            </a:r>
            <a:r>
              <a:rPr lang="ru-RU" sz="2400" b="1" dirty="0" smtClean="0">
                <a:latin typeface="+mj-lt"/>
              </a:rPr>
              <a:t> версия».</a:t>
            </a:r>
            <a:endParaRPr lang="ru-RU" sz="2400" b="1" dirty="0">
              <a:latin typeface="+mj-lt"/>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09600" y="274638"/>
            <a:ext cx="10972800" cy="538162"/>
          </a:xfrm>
        </p:spPr>
        <p:txBody>
          <a:bodyPr>
            <a:normAutofit/>
          </a:bodyPr>
          <a:lstStyle/>
          <a:p>
            <a:pPr algn="r"/>
            <a:r>
              <a:rPr lang="ru-RU" sz="2800" dirty="0" smtClean="0">
                <a:solidFill>
                  <a:srgbClr val="0000FF"/>
                </a:solidFill>
              </a:rPr>
              <a:t>ЦИТИРОВАНИЕ</a:t>
            </a:r>
            <a:endParaRPr lang="ru-RU" sz="2800" dirty="0"/>
          </a:p>
        </p:txBody>
      </p:sp>
      <p:sp>
        <p:nvSpPr>
          <p:cNvPr id="4" name="Содержимое 3"/>
          <p:cNvSpPr>
            <a:spLocks noGrp="1"/>
          </p:cNvSpPr>
          <p:nvPr>
            <p:ph idx="1"/>
          </p:nvPr>
        </p:nvSpPr>
        <p:spPr>
          <a:xfrm>
            <a:off x="203200" y="846329"/>
            <a:ext cx="11785600" cy="5201424"/>
          </a:xfrm>
          <a:prstGeom prst="rect">
            <a:avLst/>
          </a:prstGeom>
        </p:spPr>
        <p:txBody>
          <a:bodyPr wrap="square">
            <a:spAutoFit/>
          </a:bodyPr>
          <a:lstStyle/>
          <a:p>
            <a:pPr marL="0" algn="just">
              <a:spcBef>
                <a:spcPts val="0"/>
              </a:spcBef>
              <a:buNone/>
            </a:pPr>
            <a:r>
              <a:rPr lang="ru-RU" sz="2400" b="1" dirty="0" smtClean="0">
                <a:latin typeface="+mj-lt"/>
              </a:rPr>
              <a:t>	Требования к способу оформления цитирования и ссылок на источник.</a:t>
            </a:r>
          </a:p>
          <a:p>
            <a:pPr marL="0" algn="just">
              <a:spcBef>
                <a:spcPts val="0"/>
              </a:spcBef>
              <a:buNone/>
            </a:pPr>
            <a:r>
              <a:rPr lang="ru-RU" sz="2400" b="1" dirty="0" smtClean="0">
                <a:latin typeface="+mj-lt"/>
              </a:rPr>
              <a:t>	Система «</a:t>
            </a:r>
            <a:r>
              <a:rPr lang="ru-RU" sz="2400" b="1" dirty="0" err="1" smtClean="0">
                <a:latin typeface="+mj-lt"/>
              </a:rPr>
              <a:t>Антиплагиат</a:t>
            </a:r>
            <a:r>
              <a:rPr lang="ru-RU" sz="2400" b="1" dirty="0" smtClean="0">
                <a:latin typeface="+mj-lt"/>
              </a:rPr>
              <a:t>» определяет как цитату текст, взятый в кавычки и удовлетворяющий хотя бы одному из условий: </a:t>
            </a:r>
          </a:p>
          <a:p>
            <a:pPr marL="0" algn="just">
              <a:spcBef>
                <a:spcPts val="0"/>
              </a:spcBef>
              <a:buClrTx/>
              <a:buSzPct val="100000"/>
              <a:buFont typeface="Wingdings" pitchFamily="2" charset="2"/>
              <a:buChar char="ü"/>
            </a:pPr>
            <a:r>
              <a:rPr lang="ru-RU" sz="2400" b="1" dirty="0" smtClean="0">
                <a:latin typeface="+mj-lt"/>
              </a:rPr>
              <a:t>перед цитатой указано полное имя автора цитаты, либо фамилия и инициалы, а также слово, обозначающее высказывание (говорит, пишет, утверждает и т.д.);</a:t>
            </a:r>
          </a:p>
          <a:p>
            <a:pPr marL="0" algn="just">
              <a:spcBef>
                <a:spcPts val="0"/>
              </a:spcBef>
              <a:buClrTx/>
              <a:buSzPct val="100000"/>
              <a:buFont typeface="Wingdings" pitchFamily="2" charset="2"/>
              <a:buChar char="ü"/>
            </a:pPr>
            <a:r>
              <a:rPr lang="ru-RU" sz="2400" b="1" dirty="0" smtClean="0">
                <a:latin typeface="+mj-lt"/>
              </a:rPr>
              <a:t>после цитаты стоит ссылка на источник в квадратных или круглых скобках;</a:t>
            </a:r>
          </a:p>
          <a:p>
            <a:pPr marL="0" algn="just">
              <a:spcBef>
                <a:spcPts val="0"/>
              </a:spcBef>
              <a:buClrTx/>
              <a:buSzPct val="100000"/>
              <a:buFont typeface="Wingdings" pitchFamily="2" charset="2"/>
              <a:buChar char="ü"/>
            </a:pPr>
            <a:r>
              <a:rPr lang="ru-RU" sz="2400" b="1" dirty="0" smtClean="0">
                <a:latin typeface="+mj-lt"/>
              </a:rPr>
              <a:t>после цитаты присутствует сноска.</a:t>
            </a:r>
          </a:p>
          <a:p>
            <a:pPr marL="0" algn="just">
              <a:spcBef>
                <a:spcPts val="0"/>
              </a:spcBef>
              <a:buClrTx/>
              <a:buSzPct val="100000"/>
              <a:buNone/>
            </a:pPr>
            <a:r>
              <a:rPr lang="ru-RU" sz="2000" b="1" i="1" u="sng" dirty="0" smtClean="0">
                <a:solidFill>
                  <a:srgbClr val="FF0000"/>
                </a:solidFill>
                <a:latin typeface="+mj-lt"/>
              </a:rPr>
              <a:t>Например:</a:t>
            </a:r>
            <a:r>
              <a:rPr lang="ru-RU" sz="2000" i="1" dirty="0" smtClean="0">
                <a:solidFill>
                  <a:srgbClr val="FF0000"/>
                </a:solidFill>
                <a:latin typeface="+mj-lt"/>
              </a:rPr>
              <a:t> </a:t>
            </a:r>
          </a:p>
          <a:p>
            <a:pPr marL="0" algn="just">
              <a:spcBef>
                <a:spcPts val="0"/>
              </a:spcBef>
              <a:buClrTx/>
              <a:buSzPct val="100000"/>
              <a:buNone/>
            </a:pPr>
            <a:r>
              <a:rPr lang="ru-RU" sz="2000" i="1" dirty="0" smtClean="0">
                <a:latin typeface="+mj-lt"/>
              </a:rPr>
              <a:t>И. В. Курчатов </a:t>
            </a:r>
            <a:r>
              <a:rPr lang="ru-RU" sz="2000" i="1" dirty="0" smtClean="0">
                <a:solidFill>
                  <a:srgbClr val="FF0000"/>
                </a:solidFill>
                <a:latin typeface="+mj-lt"/>
              </a:rPr>
              <a:t>говорил</a:t>
            </a:r>
            <a:r>
              <a:rPr lang="ru-RU" sz="2000" i="1" dirty="0" smtClean="0">
                <a:latin typeface="+mj-lt"/>
              </a:rPr>
              <a:t>: </a:t>
            </a:r>
            <a:r>
              <a:rPr lang="ru-RU" sz="2000" i="1" dirty="0" smtClean="0">
                <a:solidFill>
                  <a:srgbClr val="FF0000"/>
                </a:solidFill>
                <a:latin typeface="+mj-lt"/>
              </a:rPr>
              <a:t>"</a:t>
            </a:r>
            <a:r>
              <a:rPr lang="ru-RU" sz="2000" i="1" dirty="0" smtClean="0">
                <a:latin typeface="+mj-lt"/>
              </a:rPr>
              <a:t>Жизнь человека не вечна, но наука и знания переступают пороги столетий</a:t>
            </a:r>
            <a:r>
              <a:rPr lang="ru-RU" sz="2000" i="1" dirty="0" smtClean="0">
                <a:solidFill>
                  <a:srgbClr val="FF0000"/>
                </a:solidFill>
                <a:latin typeface="+mj-lt"/>
              </a:rPr>
              <a:t>"</a:t>
            </a:r>
            <a:r>
              <a:rPr lang="ru-RU" sz="2000" i="1" dirty="0" smtClean="0">
                <a:latin typeface="+mj-lt"/>
              </a:rPr>
              <a:t>.</a:t>
            </a:r>
          </a:p>
          <a:p>
            <a:pPr marL="0" algn="just">
              <a:spcBef>
                <a:spcPts val="0"/>
              </a:spcBef>
              <a:buClrTx/>
              <a:buSzPct val="100000"/>
              <a:buNone/>
            </a:pPr>
            <a:endParaRPr lang="ru-RU" sz="2000" i="1" dirty="0" smtClean="0">
              <a:latin typeface="+mj-lt"/>
            </a:endParaRPr>
          </a:p>
          <a:p>
            <a:pPr marL="0" algn="just">
              <a:spcBef>
                <a:spcPts val="0"/>
              </a:spcBef>
              <a:buClrTx/>
              <a:buSzPct val="100000"/>
              <a:buNone/>
            </a:pPr>
            <a:r>
              <a:rPr lang="ru-RU" sz="2000" i="1" dirty="0" smtClean="0">
                <a:solidFill>
                  <a:srgbClr val="FF0000"/>
                </a:solidFill>
                <a:latin typeface="+mj-lt"/>
              </a:rPr>
              <a:t> «</a:t>
            </a:r>
            <a:r>
              <a:rPr lang="ru-RU" sz="2000" i="1" dirty="0" smtClean="0">
                <a:latin typeface="+mj-lt"/>
              </a:rPr>
              <a:t>Гравитация – это не обычная сила, а следствие того, что пространство-время не является плоским, как считалось раньше; оно искривлено распределенными в нем массой и энергией</a:t>
            </a:r>
            <a:r>
              <a:rPr lang="ru-RU" sz="2000" i="1" dirty="0" smtClean="0">
                <a:solidFill>
                  <a:srgbClr val="FF0000"/>
                </a:solidFill>
                <a:latin typeface="+mj-lt"/>
              </a:rPr>
              <a:t>»</a:t>
            </a:r>
            <a:r>
              <a:rPr lang="ru-RU" sz="2000" i="1" dirty="0" smtClean="0">
                <a:latin typeface="+mj-lt"/>
              </a:rPr>
              <a:t> </a:t>
            </a:r>
            <a:r>
              <a:rPr lang="ru-RU" sz="2000" i="1" dirty="0" smtClean="0">
                <a:solidFill>
                  <a:srgbClr val="FF0000"/>
                </a:solidFill>
                <a:latin typeface="+mj-lt"/>
              </a:rPr>
              <a:t>(C. </a:t>
            </a:r>
            <a:r>
              <a:rPr lang="ru-RU" sz="2000" i="1" dirty="0" err="1" smtClean="0">
                <a:solidFill>
                  <a:srgbClr val="FF0000"/>
                </a:solidFill>
                <a:latin typeface="+mj-lt"/>
              </a:rPr>
              <a:t>Хокинг</a:t>
            </a:r>
            <a:r>
              <a:rPr lang="ru-RU" sz="2000" i="1" dirty="0" smtClean="0">
                <a:solidFill>
                  <a:srgbClr val="FF0000"/>
                </a:solidFill>
                <a:latin typeface="+mj-lt"/>
              </a:rPr>
              <a:t>, Краткая история времени, </a:t>
            </a:r>
            <a:r>
              <a:rPr lang="ru-RU" sz="2000" i="1" dirty="0" err="1" smtClean="0">
                <a:solidFill>
                  <a:srgbClr val="FF0000"/>
                </a:solidFill>
                <a:latin typeface="+mj-lt"/>
              </a:rPr>
              <a:t>c</a:t>
            </a:r>
            <a:r>
              <a:rPr lang="ru-RU" sz="2000" i="1" dirty="0" smtClean="0">
                <a:solidFill>
                  <a:srgbClr val="FF0000"/>
                </a:solidFill>
                <a:latin typeface="+mj-lt"/>
              </a:rPr>
              <a:t>. 48)</a:t>
            </a:r>
            <a:r>
              <a:rPr lang="ru-RU" sz="2000" i="1" dirty="0" smtClean="0">
                <a:latin typeface="+mj-lt"/>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58800" y="897129"/>
            <a:ext cx="11417300" cy="4525963"/>
          </a:xfrm>
        </p:spPr>
        <p:txBody>
          <a:bodyPr>
            <a:normAutofit/>
          </a:bodyPr>
          <a:lstStyle/>
          <a:p>
            <a:pPr marL="0" algn="just">
              <a:spcBef>
                <a:spcPts val="0"/>
              </a:spcBef>
              <a:buClrTx/>
              <a:buSzPct val="100000"/>
              <a:buNone/>
            </a:pPr>
            <a:r>
              <a:rPr lang="ru-RU" sz="2000" b="1" i="1" u="sng" dirty="0" smtClean="0">
                <a:solidFill>
                  <a:srgbClr val="FF0000"/>
                </a:solidFill>
                <a:latin typeface="+mj-lt"/>
              </a:rPr>
              <a:t>Например: </a:t>
            </a:r>
          </a:p>
          <a:p>
            <a:pPr marL="0" algn="just">
              <a:spcBef>
                <a:spcPts val="0"/>
              </a:spcBef>
              <a:buClrTx/>
              <a:buSzPct val="100000"/>
              <a:buNone/>
            </a:pPr>
            <a:r>
              <a:rPr lang="ru-RU" sz="2000" b="1" i="1" dirty="0" smtClean="0">
                <a:solidFill>
                  <a:srgbClr val="FF0000"/>
                </a:solidFill>
                <a:latin typeface="+mj-lt"/>
              </a:rPr>
              <a:t>	</a:t>
            </a:r>
            <a:r>
              <a:rPr lang="ru-RU" sz="2000" i="1" dirty="0" smtClean="0">
                <a:solidFill>
                  <a:srgbClr val="FF0000"/>
                </a:solidFill>
                <a:latin typeface="+mj-lt"/>
              </a:rPr>
              <a:t>«</a:t>
            </a:r>
            <a:r>
              <a:rPr lang="ru-RU" sz="2000" i="1" dirty="0" smtClean="0">
                <a:latin typeface="+mj-lt"/>
              </a:rPr>
              <a:t>Ключ к генетическому пониманию произвольного внимания заключается, таким образом, в том положении, что корни этой формы поведения надо искать не внутри, а вне личности ребенка</a:t>
            </a:r>
            <a:r>
              <a:rPr lang="ru-RU" sz="2000" i="1" dirty="0" smtClean="0">
                <a:solidFill>
                  <a:srgbClr val="FF0000"/>
                </a:solidFill>
                <a:latin typeface="+mj-lt"/>
              </a:rPr>
              <a:t>» [1]</a:t>
            </a:r>
            <a:r>
              <a:rPr lang="ru-RU" sz="2000" i="1" dirty="0" smtClean="0">
                <a:latin typeface="+mj-lt"/>
              </a:rPr>
              <a:t>.</a:t>
            </a:r>
          </a:p>
          <a:p>
            <a:pPr marL="0" algn="just">
              <a:spcBef>
                <a:spcPts val="0"/>
              </a:spcBef>
              <a:buClrTx/>
              <a:buSzPct val="100000"/>
              <a:buNone/>
            </a:pPr>
            <a:endParaRPr lang="ru-RU" sz="2000" i="1" dirty="0" smtClean="0">
              <a:latin typeface="+mj-lt"/>
            </a:endParaRPr>
          </a:p>
          <a:p>
            <a:pPr marL="0" algn="just">
              <a:spcBef>
                <a:spcPts val="0"/>
              </a:spcBef>
              <a:buClrTx/>
              <a:buSzPct val="100000"/>
              <a:buNone/>
            </a:pPr>
            <a:r>
              <a:rPr lang="ru-RU" sz="2000" i="1" dirty="0" smtClean="0">
                <a:solidFill>
                  <a:srgbClr val="FF0000"/>
                </a:solidFill>
                <a:latin typeface="+mj-lt"/>
              </a:rPr>
              <a:t>«</a:t>
            </a:r>
            <a:r>
              <a:rPr lang="ru-RU" sz="2000" i="1" dirty="0" smtClean="0">
                <a:latin typeface="+mj-lt"/>
              </a:rPr>
              <a:t>но оказало влияние не только на функционирование каждого из ее элементов, но и на деятельность целых государственных институтов, что особенно ярко проявилось в социально-значимые периоды развития общества</a:t>
            </a:r>
            <a:r>
              <a:rPr lang="ru-RU" sz="2000" i="1" dirty="0" smtClean="0">
                <a:solidFill>
                  <a:srgbClr val="FF0000"/>
                </a:solidFill>
                <a:latin typeface="+mj-lt"/>
              </a:rPr>
              <a:t>»²</a:t>
            </a:r>
          </a:p>
          <a:p>
            <a:pPr marL="0" algn="just">
              <a:spcBef>
                <a:spcPts val="0"/>
              </a:spcBef>
              <a:buNone/>
            </a:pPr>
            <a:endParaRPr lang="ru-RU" sz="2000" b="1" dirty="0" smtClean="0">
              <a:latin typeface="+mj-lt"/>
            </a:endParaRPr>
          </a:p>
          <a:p>
            <a:pPr marL="0" algn="just">
              <a:spcBef>
                <a:spcPts val="0"/>
              </a:spcBef>
              <a:buNone/>
            </a:pPr>
            <a:r>
              <a:rPr lang="ru-RU" sz="2000" b="1" dirty="0" smtClean="0">
                <a:latin typeface="+mj-lt"/>
              </a:rPr>
              <a:t>	Также система «</a:t>
            </a:r>
            <a:r>
              <a:rPr lang="ru-RU" sz="2000" b="1" dirty="0" err="1" smtClean="0">
                <a:latin typeface="+mj-lt"/>
              </a:rPr>
              <a:t>Антиплагиат</a:t>
            </a:r>
            <a:r>
              <a:rPr lang="ru-RU" sz="2000" b="1" dirty="0" smtClean="0">
                <a:latin typeface="+mj-lt"/>
              </a:rPr>
              <a:t>» маркирует как цитирование общеупотребительные выражения, список литературы, совпадения с коллекциями нормативных документов «Гарант», «</a:t>
            </a:r>
            <a:r>
              <a:rPr lang="ru-RU" sz="2000" b="1" dirty="0" err="1" smtClean="0">
                <a:latin typeface="+mj-lt"/>
              </a:rPr>
              <a:t>Адилет</a:t>
            </a:r>
            <a:r>
              <a:rPr lang="ru-RU" sz="2000" b="1" dirty="0" smtClean="0">
                <a:latin typeface="+mj-lt"/>
              </a:rPr>
              <a:t>» и совпадения с Индексом одобренных документов организации.</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609600" y="274638"/>
            <a:ext cx="10972800" cy="538162"/>
          </a:xfrm>
        </p:spPr>
        <p:txBody>
          <a:bodyPr>
            <a:normAutofit/>
          </a:bodyPr>
          <a:lstStyle/>
          <a:p>
            <a:pPr algn="r"/>
            <a:r>
              <a:rPr lang="ru-RU" sz="2800" dirty="0" smtClean="0">
                <a:solidFill>
                  <a:srgbClr val="0000FF"/>
                </a:solidFill>
              </a:rPr>
              <a:t>САМОЦИТИРОВАНИЕ</a:t>
            </a:r>
            <a:endParaRPr lang="ru-RU" sz="2800" dirty="0"/>
          </a:p>
        </p:txBody>
      </p:sp>
      <p:sp>
        <p:nvSpPr>
          <p:cNvPr id="5" name="Прямоугольник 4"/>
          <p:cNvSpPr/>
          <p:nvPr/>
        </p:nvSpPr>
        <p:spPr>
          <a:xfrm>
            <a:off x="190500" y="1039336"/>
            <a:ext cx="11849100" cy="4401205"/>
          </a:xfrm>
          <a:prstGeom prst="rect">
            <a:avLst/>
          </a:prstGeom>
        </p:spPr>
        <p:txBody>
          <a:bodyPr wrap="square">
            <a:spAutoFit/>
          </a:bodyPr>
          <a:lstStyle/>
          <a:p>
            <a:pPr algn="just"/>
            <a:r>
              <a:rPr lang="ru-RU" sz="2000" b="1" dirty="0" smtClean="0">
                <a:latin typeface="+mj-lt"/>
              </a:rPr>
              <a:t>	При загрузке документа на проверку система «</a:t>
            </a:r>
            <a:r>
              <a:rPr lang="ru-RU" sz="2000" b="1" dirty="0" err="1" smtClean="0">
                <a:latin typeface="+mj-lt"/>
              </a:rPr>
              <a:t>Антиплагиат</a:t>
            </a:r>
            <a:r>
              <a:rPr lang="ru-RU" sz="2000" b="1" dirty="0" smtClean="0">
                <a:latin typeface="+mj-lt"/>
              </a:rPr>
              <a:t>» извлекает из документа ФИО автора </a:t>
            </a:r>
            <a:r>
              <a:rPr lang="ru-RU" sz="2000" i="1" dirty="0" smtClean="0">
                <a:latin typeface="+mj-lt"/>
              </a:rPr>
              <a:t>(при необходимости пользователь может скорректировать ФИО автора работы или добавить соавторов)</a:t>
            </a:r>
            <a:r>
              <a:rPr lang="ru-RU" sz="2000" b="1" dirty="0" smtClean="0">
                <a:latin typeface="+mj-lt"/>
              </a:rPr>
              <a:t> и автоматически рассчитывает значение показателя «</a:t>
            </a:r>
            <a:r>
              <a:rPr lang="ru-RU" sz="2000" b="1" dirty="0" err="1" smtClean="0">
                <a:latin typeface="+mj-lt"/>
              </a:rPr>
              <a:t>Самоцитирование</a:t>
            </a:r>
            <a:r>
              <a:rPr lang="ru-RU" sz="2000" b="1" dirty="0" smtClean="0">
                <a:latin typeface="+mj-lt"/>
              </a:rPr>
              <a:t>». При этом поиск работ автора ведется по всем модулям. </a:t>
            </a:r>
          </a:p>
          <a:p>
            <a:pPr algn="just"/>
            <a:r>
              <a:rPr lang="ru-RU" sz="2000" b="1" dirty="0" smtClean="0">
                <a:latin typeface="+mj-lt"/>
              </a:rPr>
              <a:t>	У проверяющего также есть возможность отнести определенные источники заимствования к </a:t>
            </a:r>
            <a:r>
              <a:rPr lang="ru-RU" sz="2000" b="1" dirty="0" err="1" smtClean="0">
                <a:latin typeface="+mj-lt"/>
              </a:rPr>
              <a:t>самоцитированию</a:t>
            </a:r>
            <a:r>
              <a:rPr lang="ru-RU" sz="2000" b="1" dirty="0" smtClean="0">
                <a:latin typeface="+mj-lt"/>
              </a:rPr>
              <a:t> вручную, если обнаружена их связь с автором работы. Например, это могут быть источники, найденные в коллекции «Кольцо вузов» или в Собственной коллекции организации. </a:t>
            </a:r>
          </a:p>
          <a:p>
            <a:pPr algn="just"/>
            <a:r>
              <a:rPr lang="ru-RU" sz="2000" b="1" dirty="0" smtClean="0">
                <a:latin typeface="+mj-lt"/>
              </a:rPr>
              <a:t>	Добросовестным </a:t>
            </a:r>
            <a:r>
              <a:rPr lang="ru-RU" sz="2000" b="1" dirty="0" err="1" smtClean="0">
                <a:latin typeface="+mj-lt"/>
              </a:rPr>
              <a:t>самоцитированием</a:t>
            </a:r>
            <a:r>
              <a:rPr lang="ru-RU" sz="2000" b="1" dirty="0" smtClean="0">
                <a:latin typeface="+mj-lt"/>
              </a:rPr>
              <a:t> является использование фрагментов курсовой работы в дипломной работе / проекте (ДР/ДП) бакалавра или фрагментов ДР/ДП бакалавра в магистерской диссертации. Логично, если обучающийся продолжает исследование по той же теме, но квалификационная работа не может быть компиляцией курсовых: она должна содержать существенное приращение. Объем этого приращения зависит от направления подготовки, специфики вуза, ступени образования и других факторов.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TextBox 4"/>
          <p:cNvSpPr txBox="1"/>
          <p:nvPr/>
        </p:nvSpPr>
        <p:spPr>
          <a:xfrm>
            <a:off x="177553" y="230819"/>
            <a:ext cx="11611993" cy="523220"/>
          </a:xfrm>
          <a:prstGeom prst="rect">
            <a:avLst/>
          </a:prstGeom>
          <a:noFill/>
        </p:spPr>
        <p:txBody>
          <a:bodyPr wrap="square" rtlCol="0">
            <a:spAutoFit/>
          </a:bodyPr>
          <a:lstStyle/>
          <a:p>
            <a:r>
              <a:rPr lang="ru-RU" sz="2800" b="1" dirty="0" smtClean="0">
                <a:solidFill>
                  <a:srgbClr val="0000FF"/>
                </a:solidFill>
                <a:latin typeface="+mj-lt"/>
              </a:rPr>
              <a:t>КРАТКИЙ ОТЧЁТ</a:t>
            </a:r>
            <a:endParaRPr lang="ru-RU" sz="2800" b="1" dirty="0">
              <a:solidFill>
                <a:srgbClr val="0000FF"/>
              </a:solidFill>
              <a:latin typeface="+mj-lt"/>
            </a:endParaRPr>
          </a:p>
        </p:txBody>
      </p:sp>
      <p:sp>
        <p:nvSpPr>
          <p:cNvPr id="8" name="Прямоугольник 7"/>
          <p:cNvSpPr/>
          <p:nvPr/>
        </p:nvSpPr>
        <p:spPr>
          <a:xfrm>
            <a:off x="195309" y="827817"/>
            <a:ext cx="11825056" cy="646331"/>
          </a:xfrm>
          <a:prstGeom prst="rect">
            <a:avLst/>
          </a:prstGeom>
        </p:spPr>
        <p:txBody>
          <a:bodyPr wrap="square">
            <a:spAutoFit/>
          </a:bodyPr>
          <a:lstStyle/>
          <a:p>
            <a:r>
              <a:rPr lang="ru-RU" b="1" dirty="0" smtClean="0">
                <a:latin typeface="+mj-lt"/>
              </a:rPr>
              <a:t>	Краткий отчёт представляет собой распределение процентов оригинальности, заимствования и цитирования, а также список источников заимствования.</a:t>
            </a:r>
            <a:endParaRPr lang="ru-RU" b="1" dirty="0">
              <a:latin typeface="+mj-lt"/>
            </a:endParaRPr>
          </a:p>
        </p:txBody>
      </p:sp>
      <p:sp>
        <p:nvSpPr>
          <p:cNvPr id="9" name="Прямоугольник 8"/>
          <p:cNvSpPr/>
          <p:nvPr/>
        </p:nvSpPr>
        <p:spPr>
          <a:xfrm>
            <a:off x="239698" y="4501381"/>
            <a:ext cx="11665258" cy="923330"/>
          </a:xfrm>
          <a:prstGeom prst="rect">
            <a:avLst/>
          </a:prstGeom>
        </p:spPr>
        <p:txBody>
          <a:bodyPr wrap="square">
            <a:spAutoFit/>
          </a:bodyPr>
          <a:lstStyle/>
          <a:p>
            <a:pPr algn="just"/>
            <a:r>
              <a:rPr lang="ru-RU" b="1" dirty="0" smtClean="0">
                <a:latin typeface="+mj-lt"/>
              </a:rPr>
              <a:t>	Для большинства источников в списке источников отчёта выводится внешняя ссылка на расположение документа или текста источника в Интернете. Для перехода на страницу в Интернете нажмите на иконку рядом с названием источника.</a:t>
            </a:r>
            <a:endParaRPr lang="ru-RU" b="1" dirty="0">
              <a:latin typeface="+mj-lt"/>
            </a:endParaRPr>
          </a:p>
        </p:txBody>
      </p:sp>
      <p:grpSp>
        <p:nvGrpSpPr>
          <p:cNvPr id="15" name="Группа 14"/>
          <p:cNvGrpSpPr/>
          <p:nvPr/>
        </p:nvGrpSpPr>
        <p:grpSpPr>
          <a:xfrm>
            <a:off x="1089287" y="1519607"/>
            <a:ext cx="9734550" cy="2927350"/>
            <a:chOff x="1089287" y="1519607"/>
            <a:chExt cx="9734550" cy="2927350"/>
          </a:xfrm>
        </p:grpSpPr>
        <p:pic>
          <p:nvPicPr>
            <p:cNvPr id="28675" name="Picture 3" descr="C:\Users\User\Desktop\ВСЁ ВСЁ ВСЁ\АНТИПЛАГИАТ\презентации\для презентации обучающимся\краткий отчет1.png"/>
            <p:cNvPicPr>
              <a:picLocks noChangeAspect="1" noChangeArrowheads="1"/>
            </p:cNvPicPr>
            <p:nvPr/>
          </p:nvPicPr>
          <p:blipFill>
            <a:blip r:embed="rId2" cstate="print"/>
            <a:srcRect/>
            <a:stretch>
              <a:fillRect/>
            </a:stretch>
          </p:blipFill>
          <p:spPr bwMode="auto">
            <a:xfrm>
              <a:off x="1089287" y="1519607"/>
              <a:ext cx="9734550" cy="2927350"/>
            </a:xfrm>
            <a:prstGeom prst="rect">
              <a:avLst/>
            </a:prstGeom>
            <a:noFill/>
          </p:spPr>
        </p:pic>
        <p:sp>
          <p:nvSpPr>
            <p:cNvPr id="10" name="Скругленный прямоугольник 9"/>
            <p:cNvSpPr/>
            <p:nvPr/>
          </p:nvSpPr>
          <p:spPr>
            <a:xfrm>
              <a:off x="6631618" y="2974019"/>
              <a:ext cx="372863" cy="24857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9135122" y="1615736"/>
              <a:ext cx="1660125" cy="269881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92964" y="753214"/>
            <a:ext cx="11700768" cy="707886"/>
          </a:xfrm>
          <a:prstGeom prst="rect">
            <a:avLst/>
          </a:prstGeom>
        </p:spPr>
        <p:txBody>
          <a:bodyPr wrap="square">
            <a:spAutoFit/>
          </a:bodyPr>
          <a:lstStyle/>
          <a:p>
            <a:pPr algn="just"/>
            <a:r>
              <a:rPr lang="ru-RU" b="1" dirty="0" smtClean="0">
                <a:latin typeface="+mj-lt"/>
              </a:rPr>
              <a:t>	</a:t>
            </a:r>
            <a:r>
              <a:rPr lang="ru-RU" sz="2000" b="1" dirty="0" smtClean="0">
                <a:latin typeface="+mj-lt"/>
              </a:rPr>
              <a:t>В верхней панели страницы расположены кнопки-иконки, позволяющие переход к следующим действиям:</a:t>
            </a:r>
          </a:p>
        </p:txBody>
      </p:sp>
      <p:pic>
        <p:nvPicPr>
          <p:cNvPr id="29698" name="Picture 2" descr="C:\Users\User\Desktop\ВСЁ ВСЁ ВСЁ\АНТИПЛАГИАТ\презентации\для презентации обучающимся\посмотреть результат12.png"/>
          <p:cNvPicPr>
            <a:picLocks noChangeAspect="1" noChangeArrowheads="1"/>
          </p:cNvPicPr>
          <p:nvPr/>
        </p:nvPicPr>
        <p:blipFill>
          <a:blip r:embed="rId2" cstate="print"/>
          <a:srcRect/>
          <a:stretch>
            <a:fillRect/>
          </a:stretch>
        </p:blipFill>
        <p:spPr bwMode="auto">
          <a:xfrm>
            <a:off x="3821841" y="1233996"/>
            <a:ext cx="8136299" cy="4110361"/>
          </a:xfrm>
          <a:prstGeom prst="rect">
            <a:avLst/>
          </a:prstGeom>
          <a:noFill/>
        </p:spPr>
      </p:pic>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6" name="Прямоугольник 5"/>
          <p:cNvSpPr/>
          <p:nvPr/>
        </p:nvSpPr>
        <p:spPr>
          <a:xfrm>
            <a:off x="143523" y="1367253"/>
            <a:ext cx="3602854" cy="2862322"/>
          </a:xfrm>
          <a:prstGeom prst="rect">
            <a:avLst/>
          </a:prstGeom>
        </p:spPr>
        <p:txBody>
          <a:bodyPr wrap="square">
            <a:spAutoFit/>
          </a:bodyPr>
          <a:lstStyle/>
          <a:p>
            <a:pPr algn="just">
              <a:buFont typeface="Wingdings" pitchFamily="2" charset="2"/>
              <a:buChar char="ü"/>
            </a:pPr>
            <a:r>
              <a:rPr lang="ru-RU" sz="2000" b="1" dirty="0" smtClean="0">
                <a:latin typeface="+mj-lt"/>
              </a:rPr>
              <a:t>вывод отчёта на страницу для печати;</a:t>
            </a:r>
          </a:p>
          <a:p>
            <a:pPr algn="just">
              <a:buFont typeface="Wingdings" pitchFamily="2" charset="2"/>
              <a:buChar char="ü"/>
            </a:pPr>
            <a:r>
              <a:rPr lang="ru-RU" sz="2000" b="1" dirty="0" smtClean="0">
                <a:latin typeface="+mj-lt"/>
              </a:rPr>
              <a:t>выгрузка данного отчёта;</a:t>
            </a:r>
          </a:p>
          <a:p>
            <a:pPr algn="just">
              <a:buFont typeface="Wingdings" pitchFamily="2" charset="2"/>
              <a:buChar char="ü"/>
            </a:pPr>
            <a:r>
              <a:rPr lang="ru-RU" sz="2000" b="1" dirty="0" smtClean="0">
                <a:latin typeface="+mj-lt"/>
              </a:rPr>
              <a:t>просмотр истории отчётов;</a:t>
            </a:r>
          </a:p>
          <a:p>
            <a:pPr algn="just">
              <a:buFont typeface="Wingdings" pitchFamily="2" charset="2"/>
              <a:buChar char="ü"/>
            </a:pPr>
            <a:r>
              <a:rPr lang="ru-RU" sz="2000" b="1" dirty="0" smtClean="0">
                <a:latin typeface="+mj-lt"/>
              </a:rPr>
              <a:t>ссылка на руководство пользователя;</a:t>
            </a:r>
          </a:p>
          <a:p>
            <a:pPr algn="just">
              <a:buFont typeface="Wingdings" pitchFamily="2" charset="2"/>
              <a:buChar char="ü"/>
            </a:pPr>
            <a:r>
              <a:rPr lang="ru-RU" sz="2000" b="1" dirty="0" smtClean="0">
                <a:latin typeface="+mj-lt"/>
              </a:rPr>
              <a:t>возврат в кабинет к списку документов.</a:t>
            </a:r>
            <a:endParaRPr lang="ru-RU" sz="2000" b="1" dirty="0">
              <a:latin typeface="+mj-lt"/>
            </a:endParaRPr>
          </a:p>
        </p:txBody>
      </p:sp>
      <p:sp>
        <p:nvSpPr>
          <p:cNvPr id="10" name="Скругленный прямоугольник 9"/>
          <p:cNvSpPr/>
          <p:nvPr/>
        </p:nvSpPr>
        <p:spPr>
          <a:xfrm>
            <a:off x="3950563" y="2104008"/>
            <a:ext cx="7874494" cy="55929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3844032" y="1242875"/>
            <a:ext cx="949910" cy="20418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grpSp>
        <p:nvGrpSpPr>
          <p:cNvPr id="19" name="Группа 18"/>
          <p:cNvGrpSpPr/>
          <p:nvPr/>
        </p:nvGrpSpPr>
        <p:grpSpPr>
          <a:xfrm>
            <a:off x="0" y="3443245"/>
            <a:ext cx="5723059" cy="2140809"/>
            <a:chOff x="0" y="3114771"/>
            <a:chExt cx="5723059" cy="2140809"/>
          </a:xfrm>
        </p:grpSpPr>
        <p:pic>
          <p:nvPicPr>
            <p:cNvPr id="48132" name="Picture 4" descr="C:\Users\User\Desktop\ВСЁ ВСЁ ВСЁ\АНТИПЛАГИАТ\презентации\для презентации обучающимся\параметры проверки1.png"/>
            <p:cNvPicPr>
              <a:picLocks noChangeAspect="1" noChangeArrowheads="1"/>
            </p:cNvPicPr>
            <p:nvPr/>
          </p:nvPicPr>
          <p:blipFill>
            <a:blip r:embed="rId2" cstate="print"/>
            <a:srcRect/>
            <a:stretch>
              <a:fillRect/>
            </a:stretch>
          </p:blipFill>
          <p:spPr bwMode="auto">
            <a:xfrm>
              <a:off x="0" y="3114771"/>
              <a:ext cx="5723059" cy="2140809"/>
            </a:xfrm>
            <a:prstGeom prst="rect">
              <a:avLst/>
            </a:prstGeom>
            <a:noFill/>
          </p:spPr>
        </p:pic>
        <p:sp>
          <p:nvSpPr>
            <p:cNvPr id="9" name="Скругленный прямоугольник 8"/>
            <p:cNvSpPr/>
            <p:nvPr/>
          </p:nvSpPr>
          <p:spPr>
            <a:xfrm>
              <a:off x="239697" y="3151573"/>
              <a:ext cx="5433133" cy="208625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0" name="Группа 19"/>
          <p:cNvGrpSpPr/>
          <p:nvPr/>
        </p:nvGrpSpPr>
        <p:grpSpPr>
          <a:xfrm>
            <a:off x="5992275" y="3497801"/>
            <a:ext cx="5968906" cy="2513706"/>
            <a:chOff x="5867987" y="3124939"/>
            <a:chExt cx="5968906" cy="2513706"/>
          </a:xfrm>
        </p:grpSpPr>
        <p:pic>
          <p:nvPicPr>
            <p:cNvPr id="48133" name="Picture 5" descr="C:\Users\User\Desktop\ВСЁ ВСЁ ВСЁ\АНТИПЛАГИАТ\презентации\для презентации обучающимся\история отчетов1.png"/>
            <p:cNvPicPr>
              <a:picLocks noChangeAspect="1" noChangeArrowheads="1"/>
            </p:cNvPicPr>
            <p:nvPr/>
          </p:nvPicPr>
          <p:blipFill>
            <a:blip r:embed="rId3" cstate="print"/>
            <a:srcRect/>
            <a:stretch>
              <a:fillRect/>
            </a:stretch>
          </p:blipFill>
          <p:spPr bwMode="auto">
            <a:xfrm>
              <a:off x="5867987" y="3226216"/>
              <a:ext cx="5968906" cy="2412429"/>
            </a:xfrm>
            <a:prstGeom prst="rect">
              <a:avLst/>
            </a:prstGeom>
            <a:noFill/>
          </p:spPr>
        </p:pic>
        <p:sp>
          <p:nvSpPr>
            <p:cNvPr id="10" name="Скругленный прямоугольник 9"/>
            <p:cNvSpPr/>
            <p:nvPr/>
          </p:nvSpPr>
          <p:spPr>
            <a:xfrm>
              <a:off x="5885895" y="3124939"/>
              <a:ext cx="5841506" cy="212176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8" name="Группа 17"/>
          <p:cNvGrpSpPr/>
          <p:nvPr/>
        </p:nvGrpSpPr>
        <p:grpSpPr>
          <a:xfrm>
            <a:off x="2627791" y="363983"/>
            <a:ext cx="6995605" cy="2556769"/>
            <a:chOff x="1890943" y="417250"/>
            <a:chExt cx="6995605" cy="2556769"/>
          </a:xfrm>
        </p:grpSpPr>
        <p:pic>
          <p:nvPicPr>
            <p:cNvPr id="48135" name="Picture 7" descr="C:\Users\User\Desktop\ВСЁ ВСЁ ВСЁ\АНТИПЛАГИАТ\презентации\для презентации обучающимся\версия для печати1.png"/>
            <p:cNvPicPr>
              <a:picLocks noChangeAspect="1" noChangeArrowheads="1"/>
            </p:cNvPicPr>
            <p:nvPr/>
          </p:nvPicPr>
          <p:blipFill>
            <a:blip r:embed="rId4" cstate="print"/>
            <a:srcRect/>
            <a:stretch>
              <a:fillRect/>
            </a:stretch>
          </p:blipFill>
          <p:spPr bwMode="auto">
            <a:xfrm>
              <a:off x="1890943" y="550416"/>
              <a:ext cx="6738151" cy="2330195"/>
            </a:xfrm>
            <a:prstGeom prst="rect">
              <a:avLst/>
            </a:prstGeom>
            <a:noFill/>
          </p:spPr>
        </p:pic>
        <p:sp>
          <p:nvSpPr>
            <p:cNvPr id="11" name="Скругленный прямоугольник 10"/>
            <p:cNvSpPr/>
            <p:nvPr/>
          </p:nvSpPr>
          <p:spPr>
            <a:xfrm>
              <a:off x="1961966" y="417250"/>
              <a:ext cx="6924582" cy="255676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 name="Двойная стрелка влево/вверх 7"/>
          <p:cNvSpPr/>
          <p:nvPr/>
        </p:nvSpPr>
        <p:spPr>
          <a:xfrm rot="10800000">
            <a:off x="941029" y="994299"/>
            <a:ext cx="1855436" cy="2396966"/>
          </a:xfrm>
          <a:prstGeom prst="leftUpArrow">
            <a:avLst>
              <a:gd name="adj1" fmla="val 12429"/>
              <a:gd name="adj2" fmla="val 2413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Двойная стрелка влево/вправо 12"/>
          <p:cNvSpPr/>
          <p:nvPr/>
        </p:nvSpPr>
        <p:spPr>
          <a:xfrm rot="5400000">
            <a:off x="5930285" y="2308197"/>
            <a:ext cx="1873184" cy="4527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ПОДОЗРИТЕЛЬНЫЙ ДОКУМЕНТ</a:t>
            </a:r>
            <a:endParaRPr lang="ru-RU" sz="2800" b="1" dirty="0">
              <a:solidFill>
                <a:srgbClr val="0000FF"/>
              </a:solidFill>
              <a:latin typeface="+mj-lt"/>
            </a:endParaRPr>
          </a:p>
        </p:txBody>
      </p:sp>
      <p:sp>
        <p:nvSpPr>
          <p:cNvPr id="6" name="Прямоугольник 5"/>
          <p:cNvSpPr/>
          <p:nvPr/>
        </p:nvSpPr>
        <p:spPr>
          <a:xfrm>
            <a:off x="319595" y="879253"/>
            <a:ext cx="11754035" cy="1754326"/>
          </a:xfrm>
          <a:prstGeom prst="rect">
            <a:avLst/>
          </a:prstGeom>
        </p:spPr>
        <p:txBody>
          <a:bodyPr wrap="square">
            <a:spAutoFit/>
          </a:bodyPr>
          <a:lstStyle/>
          <a:p>
            <a:pPr algn="just"/>
            <a:r>
              <a:rPr lang="ru-RU" b="1" dirty="0" smtClean="0">
                <a:latin typeface="+mj-lt"/>
              </a:rPr>
              <a:t>	</a:t>
            </a:r>
            <a:r>
              <a:rPr lang="ru-RU" b="1" i="1" u="sng" dirty="0" smtClean="0">
                <a:solidFill>
                  <a:srgbClr val="FF0000"/>
                </a:solidFill>
                <a:latin typeface="+mj-lt"/>
              </a:rPr>
              <a:t>Подозрительный документ</a:t>
            </a:r>
            <a:r>
              <a:rPr lang="ru-RU" b="1" i="1" dirty="0" smtClean="0">
                <a:solidFill>
                  <a:srgbClr val="FF0000"/>
                </a:solidFill>
                <a:latin typeface="+mj-lt"/>
              </a:rPr>
              <a:t> </a:t>
            </a:r>
            <a:r>
              <a:rPr lang="ru-RU" b="1" dirty="0" smtClean="0">
                <a:latin typeface="+mj-lt"/>
              </a:rPr>
              <a:t>– это документ, в котором были обнаружены признаки технических способов изменения текста или формата, например, замена символов, вставка невидимого текста и т.п. Такие признаки могут говорить о том, что автор попытался обойти систему, чтобы скрыть заимствования и искусственно повысить процент оригинальности. Если в документе были обнаружены такие признаки обхода, то в кабинете пользователя и общем списке документов компании для него будет проставлена специальная отметка.</a:t>
            </a:r>
            <a:endParaRPr lang="ru-RU" b="1" dirty="0">
              <a:latin typeface="+mj-lt"/>
            </a:endParaRPr>
          </a:p>
        </p:txBody>
      </p:sp>
      <p:pic>
        <p:nvPicPr>
          <p:cNvPr id="45058" name="Picture 2" descr="https://docs.antiplagiat.ru/ru/Images/bypass-cabinet-private.PNG"/>
          <p:cNvPicPr>
            <a:picLocks noChangeAspect="1" noChangeArrowheads="1"/>
          </p:cNvPicPr>
          <p:nvPr/>
        </p:nvPicPr>
        <p:blipFill>
          <a:blip r:embed="rId2" cstate="print"/>
          <a:srcRect/>
          <a:stretch>
            <a:fillRect/>
          </a:stretch>
        </p:blipFill>
        <p:spPr bwMode="auto">
          <a:xfrm>
            <a:off x="523782" y="2661052"/>
            <a:ext cx="11088210" cy="2104515"/>
          </a:xfrm>
          <a:prstGeom prst="rect">
            <a:avLst/>
          </a:prstGeom>
          <a:noFill/>
        </p:spPr>
      </p:pic>
      <p:sp>
        <p:nvSpPr>
          <p:cNvPr id="7" name="Прямоугольник 6"/>
          <p:cNvSpPr/>
          <p:nvPr/>
        </p:nvSpPr>
        <p:spPr>
          <a:xfrm>
            <a:off x="284085" y="4813813"/>
            <a:ext cx="11665258" cy="1200329"/>
          </a:xfrm>
          <a:prstGeom prst="rect">
            <a:avLst/>
          </a:prstGeom>
        </p:spPr>
        <p:txBody>
          <a:bodyPr wrap="square">
            <a:spAutoFit/>
          </a:bodyPr>
          <a:lstStyle/>
          <a:p>
            <a:pPr algn="just"/>
            <a:r>
              <a:rPr lang="ru-RU" b="1" dirty="0" smtClean="0">
                <a:solidFill>
                  <a:srgbClr val="FF0000"/>
                </a:solidFill>
                <a:latin typeface="+mj-lt"/>
              </a:rPr>
              <a:t>*Важно! При появлении отметки подозрительности рекомендуется тщательно ознакомиться с отчётом о проверке и найденными в документе подозрительными фрагментами. Функциональность по детектированию подозрительных документов является вспомогательным инструментом анализа. Окончательное решение всегда остается </a:t>
            </a:r>
            <a:r>
              <a:rPr lang="ru-RU" b="1" u="sng" dirty="0" smtClean="0">
                <a:solidFill>
                  <a:srgbClr val="FF0000"/>
                </a:solidFill>
                <a:latin typeface="+mj-lt"/>
              </a:rPr>
              <a:t>за проверяющим</a:t>
            </a:r>
            <a:r>
              <a:rPr lang="ru-RU" b="1" dirty="0" smtClean="0">
                <a:solidFill>
                  <a:srgbClr val="FF0000"/>
                </a:solidFill>
                <a:latin typeface="+mj-lt"/>
              </a:rPr>
              <a:t>.</a:t>
            </a:r>
          </a:p>
        </p:txBody>
      </p:sp>
      <p:sp>
        <p:nvSpPr>
          <p:cNvPr id="8" name="Скругленный прямоугольник 7"/>
          <p:cNvSpPr/>
          <p:nvPr/>
        </p:nvSpPr>
        <p:spPr>
          <a:xfrm>
            <a:off x="7155401" y="4270159"/>
            <a:ext cx="213065" cy="23081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189390" y="208132"/>
            <a:ext cx="11795463" cy="1200329"/>
          </a:xfrm>
          <a:prstGeom prst="rect">
            <a:avLst/>
          </a:prstGeom>
        </p:spPr>
        <p:txBody>
          <a:bodyPr wrap="square">
            <a:spAutoFit/>
          </a:bodyPr>
          <a:lstStyle/>
          <a:p>
            <a:pPr algn="just"/>
            <a:r>
              <a:rPr lang="ru-RU" b="1" dirty="0" smtClean="0">
                <a:latin typeface="+mj-lt"/>
              </a:rPr>
              <a:t>	Информация о том, что в документе обнаружены признаки обхода системы, отображается в отчётах о проверке, в версиях для печати и в выгружаемых отчётах. В кратком отчёте для подозрительного документа отображены номера страниц, на которых обнаружены потенциальные попытки обхода системы.</a:t>
            </a:r>
            <a:endParaRPr lang="ru-RU" b="1" dirty="0">
              <a:latin typeface="+mj-lt"/>
            </a:endParaRPr>
          </a:p>
        </p:txBody>
      </p:sp>
      <p:grpSp>
        <p:nvGrpSpPr>
          <p:cNvPr id="7" name="Группа 6"/>
          <p:cNvGrpSpPr/>
          <p:nvPr/>
        </p:nvGrpSpPr>
        <p:grpSpPr>
          <a:xfrm>
            <a:off x="1056443" y="1465973"/>
            <a:ext cx="10413507" cy="4464310"/>
            <a:chOff x="1056443" y="1465973"/>
            <a:chExt cx="10413507" cy="4464310"/>
          </a:xfrm>
        </p:grpSpPr>
        <p:pic>
          <p:nvPicPr>
            <p:cNvPr id="46082" name="Picture 2" descr="https://docs.antiplagiat.ru/ru/Images/bypass-short-report-private.PNG"/>
            <p:cNvPicPr>
              <a:picLocks noChangeAspect="1" noChangeArrowheads="1"/>
            </p:cNvPicPr>
            <p:nvPr/>
          </p:nvPicPr>
          <p:blipFill>
            <a:blip r:embed="rId2" cstate="print"/>
            <a:srcRect/>
            <a:stretch>
              <a:fillRect/>
            </a:stretch>
          </p:blipFill>
          <p:spPr bwMode="auto">
            <a:xfrm>
              <a:off x="1420426" y="1465973"/>
              <a:ext cx="9631347" cy="4056415"/>
            </a:xfrm>
            <a:prstGeom prst="rect">
              <a:avLst/>
            </a:prstGeom>
            <a:noFill/>
          </p:spPr>
        </p:pic>
        <p:sp>
          <p:nvSpPr>
            <p:cNvPr id="5" name="Скругленный прямоугольник 4"/>
            <p:cNvSpPr/>
            <p:nvPr/>
          </p:nvSpPr>
          <p:spPr>
            <a:xfrm>
              <a:off x="9286041" y="3382391"/>
              <a:ext cx="1748902" cy="207737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1056443" y="1473693"/>
              <a:ext cx="10413507" cy="4456590"/>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17" name="TextBox 16"/>
          <p:cNvSpPr txBox="1"/>
          <p:nvPr/>
        </p:nvSpPr>
        <p:spPr>
          <a:xfrm>
            <a:off x="177553" y="230819"/>
            <a:ext cx="11611993" cy="954107"/>
          </a:xfrm>
          <a:prstGeom prst="rect">
            <a:avLst/>
          </a:prstGeom>
          <a:noFill/>
        </p:spPr>
        <p:txBody>
          <a:bodyPr wrap="square" rtlCol="0">
            <a:spAutoFit/>
          </a:bodyPr>
          <a:lstStyle/>
          <a:p>
            <a:pPr algn="r"/>
            <a:r>
              <a:rPr lang="ru-RU" sz="2800" b="1" dirty="0" smtClean="0">
                <a:solidFill>
                  <a:srgbClr val="0000FF"/>
                </a:solidFill>
                <a:latin typeface="+mj-lt"/>
              </a:rPr>
              <a:t>ВЕРСИЯ ДЛЯ ПЕЧАТИ </a:t>
            </a:r>
          </a:p>
          <a:p>
            <a:pPr algn="r"/>
            <a:r>
              <a:rPr lang="ru-RU" sz="2800" b="1" dirty="0" smtClean="0">
                <a:solidFill>
                  <a:srgbClr val="0000FF"/>
                </a:solidFill>
                <a:latin typeface="+mj-lt"/>
              </a:rPr>
              <a:t>ОТЧЁТА ПО ПОДОЗРИТЕЛЬНОМУ ДОКУМЕНТУ</a:t>
            </a:r>
            <a:endParaRPr lang="ru-RU" sz="2800" b="1" dirty="0">
              <a:solidFill>
                <a:srgbClr val="0000FF"/>
              </a:solidFill>
              <a:latin typeface="+mj-lt"/>
            </a:endParaRPr>
          </a:p>
        </p:txBody>
      </p:sp>
      <p:sp>
        <p:nvSpPr>
          <p:cNvPr id="6" name="Прямоугольник 5"/>
          <p:cNvSpPr/>
          <p:nvPr/>
        </p:nvSpPr>
        <p:spPr>
          <a:xfrm>
            <a:off x="168675" y="1305018"/>
            <a:ext cx="3506679" cy="4093428"/>
          </a:xfrm>
          <a:prstGeom prst="rect">
            <a:avLst/>
          </a:prstGeom>
        </p:spPr>
        <p:txBody>
          <a:bodyPr wrap="square">
            <a:spAutoFit/>
          </a:bodyPr>
          <a:lstStyle/>
          <a:p>
            <a:pPr algn="just"/>
            <a:r>
              <a:rPr lang="ru-RU" sz="2000" b="1" dirty="0" smtClean="0">
                <a:latin typeface="+mj-lt"/>
              </a:rPr>
              <a:t>В версии для печати отчёта о проверке приведена информация о потенциальных попытках обойти систему. Здесь отображены виды обходов и страницы, на которых обнаружены подозрительные фрагменты. Аналогично информация фиксируется в выгружаемых версиях отчетов.</a:t>
            </a:r>
          </a:p>
        </p:txBody>
      </p:sp>
      <p:pic>
        <p:nvPicPr>
          <p:cNvPr id="15362" name="Picture 2" descr="https://docs.antiplagiat.ru/ru/Images/bypass-short-report-print-private.PNG"/>
          <p:cNvPicPr>
            <a:picLocks noChangeAspect="1" noChangeArrowheads="1"/>
          </p:cNvPicPr>
          <p:nvPr/>
        </p:nvPicPr>
        <p:blipFill>
          <a:blip r:embed="rId2" cstate="print"/>
          <a:srcRect/>
          <a:stretch>
            <a:fillRect/>
          </a:stretch>
        </p:blipFill>
        <p:spPr bwMode="auto">
          <a:xfrm>
            <a:off x="4039340" y="1429306"/>
            <a:ext cx="7417232" cy="4305668"/>
          </a:xfrm>
          <a:prstGeom prst="rect">
            <a:avLst/>
          </a:prstGeom>
          <a:noFill/>
        </p:spPr>
      </p:pic>
      <p:sp>
        <p:nvSpPr>
          <p:cNvPr id="9" name="Скругленный прямоугольник 8"/>
          <p:cNvSpPr/>
          <p:nvPr/>
        </p:nvSpPr>
        <p:spPr>
          <a:xfrm>
            <a:off x="3799642" y="1242875"/>
            <a:ext cx="7918881" cy="4687410"/>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4048217" y="4771748"/>
            <a:ext cx="7368466" cy="48383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6" name="TextBox 5"/>
          <p:cNvSpPr txBox="1"/>
          <p:nvPr/>
        </p:nvSpPr>
        <p:spPr>
          <a:xfrm>
            <a:off x="133165" y="265565"/>
            <a:ext cx="11896078" cy="707886"/>
          </a:xfrm>
          <a:prstGeom prst="rect">
            <a:avLst/>
          </a:prstGeom>
          <a:noFill/>
        </p:spPr>
        <p:txBody>
          <a:bodyPr wrap="square" rtlCol="0">
            <a:spAutoFit/>
          </a:bodyPr>
          <a:lstStyle/>
          <a:p>
            <a:pPr algn="just"/>
            <a:r>
              <a:rPr lang="ru-RU" sz="2000" b="1" dirty="0" smtClean="0">
                <a:latin typeface="Cambria" pitchFamily="18" charset="0"/>
                <a:ea typeface="Cambria" pitchFamily="18" charset="0"/>
              </a:rPr>
              <a:t>	В открывшемся окне будет предложено ознакомиться и принять «Принципы добросовестной работы»</a:t>
            </a:r>
            <a:endParaRPr lang="ru-RU" sz="2000" b="1" dirty="0">
              <a:latin typeface="Cambria" pitchFamily="18" charset="0"/>
              <a:ea typeface="Cambria" pitchFamily="18" charset="0"/>
            </a:endParaRPr>
          </a:p>
        </p:txBody>
      </p:sp>
      <p:pic>
        <p:nvPicPr>
          <p:cNvPr id="2050" name="Picture 2" descr="C:\Users\User\Desktop\ВСЁ ВСЁ ВСЁ\АНТИПЛАГИАТ\презентации\для инеу\принципы добросовестной работы.png"/>
          <p:cNvPicPr>
            <a:picLocks noChangeAspect="1" noChangeArrowheads="1"/>
          </p:cNvPicPr>
          <p:nvPr/>
        </p:nvPicPr>
        <p:blipFill>
          <a:blip r:embed="rId2" cstate="print"/>
          <a:srcRect/>
          <a:stretch>
            <a:fillRect/>
          </a:stretch>
        </p:blipFill>
        <p:spPr bwMode="auto">
          <a:xfrm>
            <a:off x="1494736" y="1056443"/>
            <a:ext cx="8395297" cy="4958965"/>
          </a:xfrm>
          <a:prstGeom prst="rect">
            <a:avLst/>
          </a:prstGeom>
          <a:noFill/>
        </p:spPr>
      </p:pic>
      <p:sp>
        <p:nvSpPr>
          <p:cNvPr id="13" name="Скругленный прямоугольник 12"/>
          <p:cNvSpPr/>
          <p:nvPr/>
        </p:nvSpPr>
        <p:spPr>
          <a:xfrm>
            <a:off x="1384918" y="1127464"/>
            <a:ext cx="8691238" cy="509578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8265111" y="5282214"/>
            <a:ext cx="1322772" cy="435005"/>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Прямоугольник 4"/>
          <p:cNvSpPr/>
          <p:nvPr/>
        </p:nvSpPr>
        <p:spPr>
          <a:xfrm>
            <a:off x="162757" y="799392"/>
            <a:ext cx="11759954" cy="923330"/>
          </a:xfrm>
          <a:prstGeom prst="rect">
            <a:avLst/>
          </a:prstGeom>
        </p:spPr>
        <p:txBody>
          <a:bodyPr wrap="square">
            <a:spAutoFit/>
          </a:bodyPr>
          <a:lstStyle/>
          <a:p>
            <a:pPr algn="just"/>
            <a:r>
              <a:rPr lang="ru-RU" b="1" dirty="0" smtClean="0">
                <a:latin typeface="+mj-lt"/>
              </a:rPr>
              <a:t>	В полном отчёте для подозрительного документа отображается специальный блок с отметкой о подозрительности и ссылкой на страницу «Подозрительный документ» - для перехода на страницу нажмите «Посмотреть».</a:t>
            </a:r>
          </a:p>
        </p:txBody>
      </p:sp>
      <p:sp>
        <p:nvSpPr>
          <p:cNvPr id="8" name="TextBox 7"/>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ПОЛНЫЙ ОТЧЁТ ДЛЯ ПОДОЗРИТЕЛЬНОГО ДОКУМЕНТА</a:t>
            </a:r>
            <a:endParaRPr lang="ru-RU" sz="2800" b="1" dirty="0">
              <a:solidFill>
                <a:srgbClr val="0000FF"/>
              </a:solidFill>
              <a:latin typeface="+mj-lt"/>
            </a:endParaRPr>
          </a:p>
        </p:txBody>
      </p:sp>
      <p:grpSp>
        <p:nvGrpSpPr>
          <p:cNvPr id="10" name="Группа 9"/>
          <p:cNvGrpSpPr/>
          <p:nvPr/>
        </p:nvGrpSpPr>
        <p:grpSpPr>
          <a:xfrm>
            <a:off x="230819" y="1723150"/>
            <a:ext cx="11371494" cy="3178679"/>
            <a:chOff x="248575" y="1847437"/>
            <a:chExt cx="11371494" cy="3178679"/>
          </a:xfrm>
        </p:grpSpPr>
        <p:pic>
          <p:nvPicPr>
            <p:cNvPr id="12290" name="Picture 2" descr="https://docs.antiplagiat.ru/ru/Images/bypass-full-report-private.PNG"/>
            <p:cNvPicPr>
              <a:picLocks noChangeAspect="1" noChangeArrowheads="1"/>
            </p:cNvPicPr>
            <p:nvPr/>
          </p:nvPicPr>
          <p:blipFill>
            <a:blip r:embed="rId2" cstate="print"/>
            <a:srcRect/>
            <a:stretch>
              <a:fillRect/>
            </a:stretch>
          </p:blipFill>
          <p:spPr bwMode="auto">
            <a:xfrm>
              <a:off x="248575" y="1847437"/>
              <a:ext cx="11371494" cy="3178679"/>
            </a:xfrm>
            <a:prstGeom prst="rect">
              <a:avLst/>
            </a:prstGeom>
            <a:noFill/>
          </p:spPr>
        </p:pic>
        <p:sp>
          <p:nvSpPr>
            <p:cNvPr id="9" name="Скругленный прямоугольник 8"/>
            <p:cNvSpPr/>
            <p:nvPr/>
          </p:nvSpPr>
          <p:spPr>
            <a:xfrm>
              <a:off x="7173157" y="1895383"/>
              <a:ext cx="1535837" cy="63475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1" name="Прямоугольник 10"/>
          <p:cNvSpPr/>
          <p:nvPr/>
        </p:nvSpPr>
        <p:spPr>
          <a:xfrm>
            <a:off x="251534" y="5058883"/>
            <a:ext cx="11378214" cy="1477328"/>
          </a:xfrm>
          <a:prstGeom prst="rect">
            <a:avLst/>
          </a:prstGeom>
        </p:spPr>
        <p:txBody>
          <a:bodyPr wrap="square">
            <a:spAutoFit/>
          </a:bodyPr>
          <a:lstStyle/>
          <a:p>
            <a:pPr algn="just"/>
            <a:r>
              <a:rPr lang="ru-RU" b="1" dirty="0" smtClean="0">
                <a:latin typeface="+mj-lt"/>
              </a:rPr>
              <a:t>	</a:t>
            </a:r>
            <a:r>
              <a:rPr lang="ru-RU" b="1" dirty="0" smtClean="0">
                <a:solidFill>
                  <a:srgbClr val="FF0000"/>
                </a:solidFill>
                <a:latin typeface="+mj-lt"/>
              </a:rPr>
              <a:t>Важно! Если у загруженного документа нет форматирования, то вместо ссылки на страницу «Подозрительный документ» в полном отчёте отображаются номера страниц, на которых обнаружены потенциальные попытки обхода системы.</a:t>
            </a:r>
            <a:endParaRPr lang="ru-RU" dirty="0" smtClean="0">
              <a:solidFill>
                <a:srgbClr val="FF0000"/>
              </a:solidFill>
              <a:latin typeface="+mj-lt"/>
            </a:endParaRPr>
          </a:p>
          <a:p>
            <a:r>
              <a:rPr lang="ru-RU" dirty="0" smtClean="0"/>
              <a:t/>
            </a:r>
            <a:br>
              <a:rPr lang="ru-RU" dirty="0" smtClean="0"/>
            </a:br>
            <a:endParaRPr lang="ru-RU" dirty="0"/>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260411" y="224096"/>
            <a:ext cx="11706687" cy="1477328"/>
          </a:xfrm>
          <a:prstGeom prst="rect">
            <a:avLst/>
          </a:prstGeom>
        </p:spPr>
        <p:txBody>
          <a:bodyPr wrap="square">
            <a:spAutoFit/>
          </a:bodyPr>
          <a:lstStyle/>
          <a:p>
            <a:pPr algn="just"/>
            <a:r>
              <a:rPr lang="ru-RU" b="1" dirty="0" smtClean="0">
                <a:latin typeface="+mj-lt"/>
              </a:rPr>
              <a:t>	На странице «Подозрительный документ» отображена подробная информация о найденных подозрительных фрагментах в документе. Здесь вы можете ознакомиться с текстом документа в том виде, в котором он был загружен в систему (с сохранением исходного форматирования). Если на странице документа обнаружен фрагмент, который может быть попыткой обхода системы, то он отмечен красным цветом.</a:t>
            </a:r>
            <a:endParaRPr lang="ru-RU" b="1" dirty="0">
              <a:latin typeface="+mj-lt"/>
            </a:endParaRPr>
          </a:p>
        </p:txBody>
      </p:sp>
      <p:pic>
        <p:nvPicPr>
          <p:cNvPr id="47106" name="Picture 2" descr="https://docs.antiplagiat.ru/ru/Images/bypass-suspicion.png"/>
          <p:cNvPicPr>
            <a:picLocks noChangeAspect="1" noChangeArrowheads="1"/>
          </p:cNvPicPr>
          <p:nvPr/>
        </p:nvPicPr>
        <p:blipFill>
          <a:blip r:embed="rId2" cstate="print"/>
          <a:srcRect/>
          <a:stretch>
            <a:fillRect/>
          </a:stretch>
        </p:blipFill>
        <p:spPr bwMode="auto">
          <a:xfrm>
            <a:off x="870012" y="1709805"/>
            <a:ext cx="10494083" cy="3279877"/>
          </a:xfrm>
          <a:prstGeom prst="rect">
            <a:avLst/>
          </a:prstGeom>
          <a:noFill/>
        </p:spPr>
      </p:pic>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5995386" y="1175798"/>
            <a:ext cx="5634361" cy="3785652"/>
          </a:xfrm>
          <a:prstGeom prst="rect">
            <a:avLst/>
          </a:prstGeom>
        </p:spPr>
        <p:txBody>
          <a:bodyPr wrap="square">
            <a:spAutoFit/>
          </a:bodyPr>
          <a:lstStyle/>
          <a:p>
            <a:pPr algn="just"/>
            <a:r>
              <a:rPr lang="ru-RU" b="1" dirty="0" smtClean="0">
                <a:latin typeface="+mj-lt"/>
              </a:rPr>
              <a:t>	</a:t>
            </a:r>
            <a:r>
              <a:rPr lang="ru-RU" sz="2400" b="1" dirty="0" smtClean="0">
                <a:latin typeface="+mj-lt"/>
              </a:rPr>
              <a:t>Чтобы ознакомиться с информацией о подозрительных фрагментах для всего документа, нажмите на вкладку «В документе» на панели справа. Чтобы просмотреть номера страниц, нажмите на нужное название группы обходов. Чтобы перейти к какой-либо из перечисленных страниц, нажмите на нужный номер.</a:t>
            </a:r>
            <a:endParaRPr lang="ru-RU" b="1" dirty="0">
              <a:latin typeface="+mj-lt"/>
            </a:endParaRPr>
          </a:p>
        </p:txBody>
      </p:sp>
      <p:pic>
        <p:nvPicPr>
          <p:cNvPr id="50178" name="Picture 2" descr="https://docs.antiplagiat.ru/ru/Images/bypass-suspicion-document.png"/>
          <p:cNvPicPr>
            <a:picLocks noChangeAspect="1" noChangeArrowheads="1"/>
          </p:cNvPicPr>
          <p:nvPr/>
        </p:nvPicPr>
        <p:blipFill>
          <a:blip r:embed="rId2" cstate="print"/>
          <a:srcRect/>
          <a:stretch>
            <a:fillRect/>
          </a:stretch>
        </p:blipFill>
        <p:spPr bwMode="auto">
          <a:xfrm>
            <a:off x="1154097" y="836690"/>
            <a:ext cx="4592744" cy="4605718"/>
          </a:xfrm>
          <a:prstGeom prst="rect">
            <a:avLst/>
          </a:prstGeom>
          <a:noFill/>
        </p:spPr>
      </p:pic>
      <p:sp>
        <p:nvSpPr>
          <p:cNvPr id="6" name="TextBox 5"/>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ВКЛАДКА «В ДОКУМЕНТЕ»</a:t>
            </a:r>
            <a:endParaRPr lang="ru-RU" sz="2800" b="1" dirty="0">
              <a:solidFill>
                <a:srgbClr val="0000FF"/>
              </a:solidFill>
              <a:latin typeface="+mj-lt"/>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6" name="Прямоугольник 5"/>
          <p:cNvSpPr/>
          <p:nvPr/>
        </p:nvSpPr>
        <p:spPr>
          <a:xfrm>
            <a:off x="366942" y="788684"/>
            <a:ext cx="4382612" cy="5355312"/>
          </a:xfrm>
          <a:prstGeom prst="rect">
            <a:avLst/>
          </a:prstGeom>
        </p:spPr>
        <p:txBody>
          <a:bodyPr wrap="square">
            <a:spAutoFit/>
          </a:bodyPr>
          <a:lstStyle/>
          <a:p>
            <a:pPr algn="just"/>
            <a:r>
              <a:rPr lang="ru-RU" b="1" dirty="0" smtClean="0">
                <a:latin typeface="+mj-lt"/>
              </a:rPr>
              <a:t>	На вкладке «На странице» приведена информация о подозрительных фрагментах на выбранной странице документа. Чтобы отобразить определенные виды обходов, поставьте на них галочки, а для остальных - снимите. Выбранные виды обходов подсвечиваются на странице красным цветом, снятые обходы - подчеркнуты красной линией. Чтобы выделить на странице документа сразу все подозрительные фрагменты, нажмите на «Показать все». Для того, чтобы снять выделение сразу со всех подозрительных фрагментов, нажмите на «Скрыть все».</a:t>
            </a:r>
          </a:p>
          <a:p>
            <a:pPr algn="just"/>
            <a:r>
              <a:rPr lang="ru-RU" b="1" dirty="0" smtClean="0">
                <a:latin typeface="+mj-lt"/>
              </a:rPr>
              <a:t>	</a:t>
            </a:r>
            <a:endParaRPr lang="ru-RU" b="1" dirty="0">
              <a:latin typeface="+mj-lt"/>
            </a:endParaRPr>
          </a:p>
        </p:txBody>
      </p:sp>
      <p:pic>
        <p:nvPicPr>
          <p:cNvPr id="10242" name="Picture 2" descr="https://docs.antiplagiat.ru/ru/Images/text-in-bypass.PNG"/>
          <p:cNvPicPr>
            <a:picLocks noChangeAspect="1" noChangeArrowheads="1"/>
          </p:cNvPicPr>
          <p:nvPr/>
        </p:nvPicPr>
        <p:blipFill>
          <a:blip r:embed="rId2" cstate="print"/>
          <a:srcRect/>
          <a:stretch>
            <a:fillRect/>
          </a:stretch>
        </p:blipFill>
        <p:spPr bwMode="auto">
          <a:xfrm>
            <a:off x="4819312" y="886521"/>
            <a:ext cx="7141868" cy="4231455"/>
          </a:xfrm>
          <a:prstGeom prst="rect">
            <a:avLst/>
          </a:prstGeom>
          <a:noFill/>
        </p:spPr>
      </p:pic>
      <p:sp>
        <p:nvSpPr>
          <p:cNvPr id="7" name="TextBox 6"/>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ТЕКСТ ОБХОДА НА ВКЛАДКЕ «НА СТРАНИЦЕ»</a:t>
            </a:r>
            <a:endParaRPr lang="ru-RU" sz="2800" b="1" dirty="0">
              <a:solidFill>
                <a:srgbClr val="0000FF"/>
              </a:solidFill>
              <a:latin typeface="+mj-lt"/>
            </a:endParaRPr>
          </a:p>
        </p:txBody>
      </p:sp>
      <p:sp>
        <p:nvSpPr>
          <p:cNvPr id="8" name="Прямоугольник 7"/>
          <p:cNvSpPr/>
          <p:nvPr/>
        </p:nvSpPr>
        <p:spPr>
          <a:xfrm>
            <a:off x="2601157" y="5778014"/>
            <a:ext cx="9374820" cy="646331"/>
          </a:xfrm>
          <a:prstGeom prst="rect">
            <a:avLst/>
          </a:prstGeom>
        </p:spPr>
        <p:txBody>
          <a:bodyPr wrap="square">
            <a:spAutoFit/>
          </a:bodyPr>
          <a:lstStyle/>
          <a:p>
            <a:pPr algn="just"/>
            <a:r>
              <a:rPr lang="ru-RU" b="1" dirty="0" smtClean="0">
                <a:latin typeface="+mj-lt"/>
              </a:rPr>
              <a:t>	Также возможен просмотр текста обхода, если его удалось извлечь при обработке документа.</a:t>
            </a: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310718" y="4387722"/>
            <a:ext cx="11674136" cy="1477328"/>
          </a:xfrm>
          <a:prstGeom prst="rect">
            <a:avLst/>
          </a:prstGeom>
        </p:spPr>
        <p:txBody>
          <a:bodyPr wrap="square">
            <a:spAutoFit/>
          </a:bodyPr>
          <a:lstStyle/>
          <a:p>
            <a:pPr algn="just"/>
            <a:r>
              <a:rPr lang="ru-RU" b="1" dirty="0" smtClean="0">
                <a:latin typeface="+mj-lt"/>
              </a:rPr>
              <a:t>Если документ не содержит обходов, вы можете снять отметку о подозрительности. Чтобы убрать отметку, воспользуйтесь кнопкой включения/отключения в правом верхнем углу страницы «Подозрительный документ». Вы можете оставить комментарий с пояснением, почему сняли отметку о подозрительности. Если вы просматриваете страницу «Подозрительный документ» по прямой ссылке, то вы не сможете снять отметку о подозрительности.</a:t>
            </a:r>
            <a:endParaRPr lang="ru-RU" b="1" dirty="0">
              <a:latin typeface="+mj-lt"/>
            </a:endParaRPr>
          </a:p>
        </p:txBody>
      </p:sp>
      <p:grpSp>
        <p:nvGrpSpPr>
          <p:cNvPr id="7" name="Группа 6"/>
          <p:cNvGrpSpPr/>
          <p:nvPr/>
        </p:nvGrpSpPr>
        <p:grpSpPr>
          <a:xfrm>
            <a:off x="2317072" y="905522"/>
            <a:ext cx="7412855" cy="3327090"/>
            <a:chOff x="2334827" y="506027"/>
            <a:chExt cx="7412855" cy="3327090"/>
          </a:xfrm>
        </p:grpSpPr>
        <p:pic>
          <p:nvPicPr>
            <p:cNvPr id="54274" name="Picture 2" descr="https://docs.antiplagiat.ru/ru/Images/bypass-suspicion-comment-2.png"/>
            <p:cNvPicPr>
              <a:picLocks noChangeAspect="1" noChangeArrowheads="1"/>
            </p:cNvPicPr>
            <p:nvPr/>
          </p:nvPicPr>
          <p:blipFill>
            <a:blip r:embed="rId2" cstate="print"/>
            <a:srcRect/>
            <a:stretch>
              <a:fillRect/>
            </a:stretch>
          </p:blipFill>
          <p:spPr bwMode="auto">
            <a:xfrm>
              <a:off x="2614690" y="563984"/>
              <a:ext cx="6848907" cy="3269133"/>
            </a:xfrm>
            <a:prstGeom prst="rect">
              <a:avLst/>
            </a:prstGeom>
            <a:noFill/>
          </p:spPr>
        </p:pic>
        <p:sp>
          <p:nvSpPr>
            <p:cNvPr id="5" name="Скругленный прямоугольник 4"/>
            <p:cNvSpPr/>
            <p:nvPr/>
          </p:nvSpPr>
          <p:spPr>
            <a:xfrm>
              <a:off x="8682362" y="1584665"/>
              <a:ext cx="568170" cy="26189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2334827" y="506027"/>
              <a:ext cx="7412855" cy="329361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 name="TextBox 7"/>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СНЯТИЕ ОТМЕТКИ О ПОДОЗРИТЕЛЬНОСТИ</a:t>
            </a:r>
            <a:endParaRPr lang="ru-RU" sz="2800" b="1" dirty="0">
              <a:solidFill>
                <a:srgbClr val="0000FF"/>
              </a:solidFill>
              <a:latin typeface="+mj-lt"/>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213062" y="2727561"/>
            <a:ext cx="11727404" cy="3000821"/>
          </a:xfrm>
          <a:prstGeom prst="rect">
            <a:avLst/>
          </a:prstGeom>
        </p:spPr>
        <p:txBody>
          <a:bodyPr wrap="square">
            <a:spAutoFit/>
          </a:bodyPr>
          <a:lstStyle/>
          <a:p>
            <a:pPr algn="just"/>
            <a:r>
              <a:rPr lang="ru-RU" b="1" dirty="0" smtClean="0">
                <a:latin typeface="+mj-lt"/>
              </a:rPr>
              <a:t>	</a:t>
            </a:r>
            <a:r>
              <a:rPr lang="ru-RU" sz="2100" b="1" dirty="0" smtClean="0">
                <a:latin typeface="+mj-lt"/>
              </a:rPr>
              <a:t>Если вы снимете отметку о подозрительности:</a:t>
            </a:r>
          </a:p>
          <a:p>
            <a:pPr algn="just">
              <a:buFont typeface="Wingdings" pitchFamily="2" charset="2"/>
              <a:buChar char="ü"/>
            </a:pPr>
            <a:r>
              <a:rPr lang="ru-RU" sz="2100" b="1" dirty="0" smtClean="0">
                <a:latin typeface="+mj-lt"/>
              </a:rPr>
              <a:t>в кабинете не будет отображаться соответствующая иконка;</a:t>
            </a:r>
          </a:p>
          <a:p>
            <a:pPr algn="just">
              <a:buFont typeface="Wingdings" pitchFamily="2" charset="2"/>
              <a:buChar char="ü"/>
            </a:pPr>
            <a:r>
              <a:rPr lang="ru-RU" sz="2100" b="1" dirty="0" smtClean="0">
                <a:latin typeface="+mj-lt"/>
              </a:rPr>
              <a:t>в кратком отчёте не будет отображаться информация об обходах;</a:t>
            </a:r>
          </a:p>
          <a:p>
            <a:pPr algn="just">
              <a:buFont typeface="Wingdings" pitchFamily="2" charset="2"/>
              <a:buChar char="ü"/>
            </a:pPr>
            <a:r>
              <a:rPr lang="ru-RU" sz="2100" b="1" dirty="0" smtClean="0">
                <a:latin typeface="+mj-lt"/>
              </a:rPr>
              <a:t>в выгружаемых формах отчётов и в версии для печати в разделе «Подозрительный документ» появится информация о том, что была снята отметка о подозрительности, и будет отображен комментарий;</a:t>
            </a:r>
          </a:p>
          <a:p>
            <a:pPr algn="just">
              <a:buFont typeface="Wingdings" pitchFamily="2" charset="2"/>
              <a:buChar char="ü"/>
            </a:pPr>
            <a:r>
              <a:rPr lang="ru-RU" sz="2100" b="1" dirty="0" smtClean="0">
                <a:latin typeface="+mj-lt"/>
              </a:rPr>
              <a:t>в полном отчёте вы увидите, что отметка о подозрительности была снята – соответствующая иконка станет серой;</a:t>
            </a:r>
          </a:p>
          <a:p>
            <a:pPr algn="just">
              <a:buFont typeface="Wingdings" pitchFamily="2" charset="2"/>
              <a:buChar char="ü"/>
            </a:pPr>
            <a:r>
              <a:rPr lang="ru-RU" sz="2100" b="1" dirty="0" smtClean="0">
                <a:latin typeface="+mj-lt"/>
              </a:rPr>
              <a:t>сохраняется доступ к странице «Подозрительный документ»</a:t>
            </a:r>
            <a:endParaRPr lang="ru-RU" sz="2100" b="1" dirty="0">
              <a:latin typeface="+mj-lt"/>
            </a:endParaRPr>
          </a:p>
        </p:txBody>
      </p:sp>
      <p:pic>
        <p:nvPicPr>
          <p:cNvPr id="52226" name="Picture 2" descr="https://docs.antiplagiat.ru/ru/Images/bypass-full-report-off-private.PNG"/>
          <p:cNvPicPr>
            <a:picLocks noChangeAspect="1" noChangeArrowheads="1"/>
          </p:cNvPicPr>
          <p:nvPr/>
        </p:nvPicPr>
        <p:blipFill>
          <a:blip r:embed="rId2" cstate="print"/>
          <a:srcRect/>
          <a:stretch>
            <a:fillRect/>
          </a:stretch>
        </p:blipFill>
        <p:spPr bwMode="auto">
          <a:xfrm>
            <a:off x="732625" y="1259890"/>
            <a:ext cx="10639425" cy="1123950"/>
          </a:xfrm>
          <a:prstGeom prst="rect">
            <a:avLst/>
          </a:prstGeom>
          <a:noFill/>
        </p:spPr>
      </p:pic>
      <p:sp>
        <p:nvSpPr>
          <p:cNvPr id="5" name="Скругленный прямоугольник 4"/>
          <p:cNvSpPr/>
          <p:nvPr/>
        </p:nvSpPr>
        <p:spPr>
          <a:xfrm>
            <a:off x="9490229" y="1309457"/>
            <a:ext cx="1793290" cy="77679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337350" y="705775"/>
            <a:ext cx="11345663" cy="184211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366944" y="790515"/>
            <a:ext cx="11564644" cy="646331"/>
          </a:xfrm>
          <a:prstGeom prst="rect">
            <a:avLst/>
          </a:prstGeom>
        </p:spPr>
        <p:txBody>
          <a:bodyPr wrap="square">
            <a:spAutoFit/>
          </a:bodyPr>
          <a:lstStyle/>
          <a:p>
            <a:pPr algn="just"/>
            <a:r>
              <a:rPr lang="ru-RU" b="1" dirty="0" smtClean="0">
                <a:latin typeface="+mj-lt"/>
              </a:rPr>
              <a:t>	Выгрузка отчёта позволит сохранить отчёт в виде файла в формате PDF. Чтобы загрузить отчёт себе на компьютер, нажмите на кнопку выгрузки «Экспорт» на странице просмотра отчёта.</a:t>
            </a:r>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ВЫГРУЗКА ОТЧЁТА</a:t>
            </a:r>
            <a:endParaRPr lang="ru-RU" sz="2800" b="1" dirty="0">
              <a:solidFill>
                <a:srgbClr val="0000FF"/>
              </a:solidFill>
              <a:latin typeface="+mj-lt"/>
            </a:endParaRPr>
          </a:p>
        </p:txBody>
      </p:sp>
      <p:pic>
        <p:nvPicPr>
          <p:cNvPr id="55299" name="Picture 3" descr="C:\Users\User\Desktop\ВСЁ ВСЁ ВСЁ\АНТИПЛАГИАТ\презентации\для инеу\ЭКСПОРТ ОТЧЕТА.png"/>
          <p:cNvPicPr>
            <a:picLocks noChangeAspect="1" noChangeArrowheads="1"/>
          </p:cNvPicPr>
          <p:nvPr/>
        </p:nvPicPr>
        <p:blipFill>
          <a:blip r:embed="rId2" cstate="print"/>
          <a:srcRect/>
          <a:stretch>
            <a:fillRect/>
          </a:stretch>
        </p:blipFill>
        <p:spPr bwMode="auto">
          <a:xfrm>
            <a:off x="488272" y="1404825"/>
            <a:ext cx="11425562" cy="2421451"/>
          </a:xfrm>
          <a:prstGeom prst="rect">
            <a:avLst/>
          </a:prstGeom>
          <a:noFill/>
        </p:spPr>
      </p:pic>
      <p:sp>
        <p:nvSpPr>
          <p:cNvPr id="7" name="Прямоугольник 6"/>
          <p:cNvSpPr/>
          <p:nvPr/>
        </p:nvSpPr>
        <p:spPr>
          <a:xfrm>
            <a:off x="479395" y="3748491"/>
            <a:ext cx="11363418" cy="2308324"/>
          </a:xfrm>
          <a:prstGeom prst="rect">
            <a:avLst/>
          </a:prstGeom>
        </p:spPr>
        <p:txBody>
          <a:bodyPr wrap="square">
            <a:spAutoFit/>
          </a:bodyPr>
          <a:lstStyle/>
          <a:p>
            <a:pPr algn="just"/>
            <a:r>
              <a:rPr lang="ru-RU" b="1" dirty="0" smtClean="0">
                <a:latin typeface="+mj-lt"/>
              </a:rPr>
              <a:t>	Откроется страница «Экспорт отчета». Чтобы начать формирование отчёта, кликните на кнопку «Экспорт». Через некоторое время кнопка изменится на «Скачать». Нажмите на кнопку «Скачать», чтобы загрузить файл. Загрузка начнется автоматически, или откроется диалоговое окно загрузки и сохранения файла, в зависимости от настроек вашего браузера.</a:t>
            </a:r>
          </a:p>
          <a:p>
            <a:pPr algn="just"/>
            <a:r>
              <a:rPr lang="ru-RU" b="1" dirty="0" smtClean="0">
                <a:latin typeface="+mj-lt"/>
              </a:rPr>
              <a:t>	В выгруженном отчёте вы увидите информацию об отчёте и о загруженном документе, терминологический блок со значением понятий «Заимствования», «Цитирования», «Оригинальность», список источников и текст с разметкой блоков цитирования (если пользователь выгружает полный отчёт).</a:t>
            </a:r>
            <a:endParaRPr lang="ru-RU" b="1" dirty="0">
              <a:latin typeface="+mj-lt"/>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257452" y="785142"/>
            <a:ext cx="11736280" cy="1754326"/>
          </a:xfrm>
          <a:prstGeom prst="rect">
            <a:avLst/>
          </a:prstGeom>
        </p:spPr>
        <p:txBody>
          <a:bodyPr wrap="square">
            <a:spAutoFit/>
          </a:bodyPr>
          <a:lstStyle/>
          <a:p>
            <a:pPr algn="just"/>
            <a:r>
              <a:rPr lang="ru-RU" b="1" dirty="0" smtClean="0">
                <a:latin typeface="+mj-lt"/>
              </a:rPr>
              <a:t>	Прямая ссылка на отчёт позволяет дать доступ к отчёту любому пользователю, в том числе неавторизованному в системе. Данная ссылка разрешает просматривать отчёт, вносить изменения в отчёт нельзя.</a:t>
            </a:r>
          </a:p>
          <a:p>
            <a:pPr algn="just"/>
            <a:r>
              <a:rPr lang="ru-RU" b="1" dirty="0" smtClean="0">
                <a:latin typeface="+mj-lt"/>
              </a:rPr>
              <a:t>	Чтобы получить прямую ссылку на отчёт, откройте отчёт и в верхнем меню нажмите на «Ещё», затем нажмите на кнопку «Прямая ссылка на отчет». Откроется новая вкладка с отчётом в режиме просмотра. Скопируйте адрес в адресной строке браузера, чтобы передать ссылку другому человеку.</a:t>
            </a:r>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ПРЯМАЯ ССЫЛКА НА ОТЧЁТ</a:t>
            </a:r>
            <a:endParaRPr lang="ru-RU" sz="2800" b="1" dirty="0">
              <a:solidFill>
                <a:srgbClr val="0000FF"/>
              </a:solidFill>
              <a:latin typeface="+mj-lt"/>
            </a:endParaRPr>
          </a:p>
        </p:txBody>
      </p:sp>
      <p:pic>
        <p:nvPicPr>
          <p:cNvPr id="56321" name="Picture 1" descr="C:\Users\User\Desktop\ВСЁ ВСЁ ВСЁ\АНТИПЛАГИАТ\презентации\для инеу\ПРЯМАЯ ССЫЛКА.png"/>
          <p:cNvPicPr>
            <a:picLocks noChangeAspect="1" noChangeArrowheads="1"/>
          </p:cNvPicPr>
          <p:nvPr/>
        </p:nvPicPr>
        <p:blipFill>
          <a:blip r:embed="rId2" cstate="print"/>
          <a:srcRect/>
          <a:stretch>
            <a:fillRect/>
          </a:stretch>
        </p:blipFill>
        <p:spPr bwMode="auto">
          <a:xfrm>
            <a:off x="266333" y="2707690"/>
            <a:ext cx="5410770" cy="2630362"/>
          </a:xfrm>
          <a:prstGeom prst="rect">
            <a:avLst/>
          </a:prstGeom>
          <a:noFill/>
        </p:spPr>
      </p:pic>
      <p:sp>
        <p:nvSpPr>
          <p:cNvPr id="6" name="Прямоугольник 5"/>
          <p:cNvSpPr/>
          <p:nvPr/>
        </p:nvSpPr>
        <p:spPr>
          <a:xfrm>
            <a:off x="5791200" y="2487863"/>
            <a:ext cx="6096000" cy="3970318"/>
          </a:xfrm>
          <a:prstGeom prst="rect">
            <a:avLst/>
          </a:prstGeom>
        </p:spPr>
        <p:txBody>
          <a:bodyPr>
            <a:spAutoFit/>
          </a:bodyPr>
          <a:lstStyle/>
          <a:p>
            <a:pPr algn="just"/>
            <a:r>
              <a:rPr lang="ru-RU" b="1" dirty="0" smtClean="0">
                <a:latin typeface="+mj-lt"/>
              </a:rPr>
              <a:t>Внешнему пользователю, перешедшему по прямой ссылке, будет доступен просмотр отчёта и текстовых метрик (если данная функция подключена), вывод отчёта на страницу для печати и экспорт отчёта (если данная функция подключена). Редактировать отчёт по прямой ссылке нельзя.</a:t>
            </a:r>
          </a:p>
          <a:p>
            <a:pPr algn="just"/>
            <a:r>
              <a:rPr lang="ru-RU" b="1" dirty="0" smtClean="0">
                <a:latin typeface="+mj-lt"/>
              </a:rPr>
              <a:t>	Также пользователь может поделиться ссылкой на отчёт о перепроверке или отчёт с корректировками. Для этого в истории отчётов откройте интересующий вариант отчёта или корректировки. После этого совершите действия, описанные выше.</a:t>
            </a:r>
          </a:p>
          <a:p>
            <a:pPr algn="just"/>
            <a:r>
              <a:rPr lang="ru-RU" b="1" dirty="0" smtClean="0">
                <a:latin typeface="+mj-lt"/>
              </a:rPr>
              <a:t>	Механизм получения прямой ссылки на краткий отчёт такой же, как и на полный отчёт.</a:t>
            </a:r>
            <a:endParaRPr lang="ru-RU" b="1" dirty="0">
              <a:latin typeface="+mj-lt"/>
            </a:endParaRPr>
          </a:p>
        </p:txBody>
      </p:sp>
      <p:sp>
        <p:nvSpPr>
          <p:cNvPr id="7" name="Скругленный прямоугольник 6"/>
          <p:cNvSpPr/>
          <p:nvPr/>
        </p:nvSpPr>
        <p:spPr>
          <a:xfrm>
            <a:off x="4145872" y="4394447"/>
            <a:ext cx="1482571" cy="27520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257452" y="785142"/>
            <a:ext cx="11736280" cy="369332"/>
          </a:xfrm>
          <a:prstGeom prst="rect">
            <a:avLst/>
          </a:prstGeom>
        </p:spPr>
        <p:txBody>
          <a:bodyPr wrap="square">
            <a:spAutoFit/>
          </a:bodyPr>
          <a:lstStyle/>
          <a:p>
            <a:pPr algn="just"/>
            <a:r>
              <a:rPr lang="ru-RU" b="1" dirty="0" smtClean="0">
                <a:latin typeface="+mj-lt"/>
              </a:rPr>
              <a:t>	</a:t>
            </a:r>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ФОРМИРОВАНИЕ СПРАВКИ</a:t>
            </a:r>
            <a:endParaRPr lang="ru-RU" sz="2800" b="1" dirty="0">
              <a:solidFill>
                <a:srgbClr val="0000FF"/>
              </a:solidFill>
              <a:latin typeface="+mj-lt"/>
            </a:endParaRPr>
          </a:p>
        </p:txBody>
      </p:sp>
      <p:sp>
        <p:nvSpPr>
          <p:cNvPr id="8" name="Прямоугольник 7"/>
          <p:cNvSpPr/>
          <p:nvPr/>
        </p:nvSpPr>
        <p:spPr>
          <a:xfrm>
            <a:off x="165100" y="809536"/>
            <a:ext cx="11785600" cy="923330"/>
          </a:xfrm>
          <a:prstGeom prst="rect">
            <a:avLst/>
          </a:prstGeom>
        </p:spPr>
        <p:txBody>
          <a:bodyPr wrap="square">
            <a:spAutoFit/>
          </a:bodyPr>
          <a:lstStyle/>
          <a:p>
            <a:pPr algn="just"/>
            <a:r>
              <a:rPr lang="ru-RU" b="1" dirty="0" smtClean="0">
                <a:latin typeface="+mj-lt"/>
              </a:rPr>
              <a:t>	В системе «</a:t>
            </a:r>
            <a:r>
              <a:rPr lang="ru-RU" b="1" dirty="0" err="1" smtClean="0">
                <a:latin typeface="+mj-lt"/>
              </a:rPr>
              <a:t>Антиплагиат</a:t>
            </a:r>
            <a:r>
              <a:rPr lang="ru-RU" b="1" dirty="0" smtClean="0">
                <a:latin typeface="+mj-lt"/>
              </a:rPr>
              <a:t>» может быть сформирована Справка «О результатах проверки текстового документа на наличие заимствований». Для проверки подлинности справка снабжена QR-кодом. </a:t>
            </a:r>
          </a:p>
        </p:txBody>
      </p:sp>
      <p:pic>
        <p:nvPicPr>
          <p:cNvPr id="10" name="Рисунок 9"/>
          <p:cNvPicPr/>
          <p:nvPr/>
        </p:nvPicPr>
        <p:blipFill>
          <a:blip r:embed="rId2" cstate="print"/>
          <a:srcRect/>
          <a:stretch>
            <a:fillRect/>
          </a:stretch>
        </p:blipFill>
        <p:spPr bwMode="auto">
          <a:xfrm>
            <a:off x="337516" y="2044701"/>
            <a:ext cx="2037384" cy="3009899"/>
          </a:xfrm>
          <a:prstGeom prst="rect">
            <a:avLst/>
          </a:prstGeom>
          <a:noFill/>
          <a:ln w="9525">
            <a:noFill/>
            <a:miter lim="800000"/>
            <a:headEnd/>
            <a:tailEnd/>
          </a:ln>
        </p:spPr>
      </p:pic>
      <p:sp>
        <p:nvSpPr>
          <p:cNvPr id="2050" name="Rectangle 2"/>
          <p:cNvSpPr>
            <a:spLocks noChangeArrowheads="1"/>
          </p:cNvSpPr>
          <p:nvPr/>
        </p:nvSpPr>
        <p:spPr bwMode="auto">
          <a:xfrm>
            <a:off x="2413000" y="1439351"/>
            <a:ext cx="94615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lang="ru-RU" b="1" dirty="0" smtClean="0">
                <a:latin typeface="+mj-lt"/>
              </a:rPr>
              <a:t>Справка с результатами проверок документов в системе «</a:t>
            </a:r>
            <a:r>
              <a:rPr lang="ru-RU" b="1" dirty="0" err="1" smtClean="0">
                <a:latin typeface="+mj-lt"/>
              </a:rPr>
              <a:t>Антиплагиат</a:t>
            </a:r>
            <a:r>
              <a:rPr lang="ru-RU" b="1" dirty="0" smtClean="0">
                <a:latin typeface="+mj-lt"/>
              </a:rPr>
              <a:t>» предоставляется в виде заполненного бланка. Для того чтобы выгрузить бланк справки, откройте страницу с нужным отчетом и кликните на «Справка».</a:t>
            </a:r>
          </a:p>
          <a:p>
            <a:pPr lvl="0" indent="450850" algn="just" eaLnBrk="0" fontAlgn="base" hangingPunct="0">
              <a:spcBef>
                <a:spcPct val="0"/>
              </a:spcBef>
              <a:spcAft>
                <a:spcPct val="0"/>
              </a:spcAft>
            </a:pPr>
            <a:r>
              <a:rPr lang="ru-RU" b="1" dirty="0" smtClean="0">
                <a:latin typeface="+mj-lt"/>
              </a:rPr>
              <a:t>Откроется окно выгрузки бланка справки. Проверьте правильность заполненных полей. Если вы хотите изменить содержимое полей, воспользуйтесь всплывающими подсказками. </a:t>
            </a:r>
          </a:p>
          <a:p>
            <a:pPr indent="450850" algn="just" fontAlgn="base">
              <a:spcBef>
                <a:spcPct val="0"/>
              </a:spcBef>
              <a:spcAft>
                <a:spcPct val="0"/>
              </a:spcAft>
            </a:pPr>
            <a:r>
              <a:rPr lang="ru-RU" b="1" dirty="0" smtClean="0">
                <a:latin typeface="+mj-lt"/>
              </a:rPr>
              <a:t>Заполните поле «ФИО автора работы» - оно обязательно к заполнению. Заполните поле «Название факультета, кафедры, номер группы», если это необходимо. Нажмите на «Сформировать справку» - начнется скачивание бланка.</a:t>
            </a:r>
          </a:p>
          <a:p>
            <a:pPr indent="450850" algn="just" fontAlgn="base">
              <a:spcBef>
                <a:spcPct val="0"/>
              </a:spcBef>
              <a:spcAft>
                <a:spcPct val="0"/>
              </a:spcAft>
            </a:pPr>
            <a:r>
              <a:rPr lang="ru-RU" b="1" dirty="0" smtClean="0">
                <a:latin typeface="+mj-lt"/>
              </a:rPr>
              <a:t>На бланке отображены поля: автор работы, информация о факультете (кафедре, номера группы), тип работы (как указано в системе), название работы (название документа из системы), название файла (название исходного файла), проценты заимствования, цитирования и оригинальности, дата проверки, список модулей поиска (по которым была проверка), тот, кто проверил работу (тот, кто выгрузил бланк). Поля «Дата подписи» и «Подпись проверяющего» остаются пустыми для заполнения от руки.</a:t>
            </a:r>
            <a:r>
              <a:rPr lang="ru-RU" sz="1700" b="1" dirty="0" smtClean="0">
                <a:latin typeface="+mj-lt"/>
              </a:rPr>
              <a:t>          </a:t>
            </a:r>
            <a:endParaRPr lang="ru-RU" b="1" dirty="0" smtClean="0">
              <a:latin typeface="+mj-lt"/>
            </a:endParaRPr>
          </a:p>
        </p:txBody>
      </p:sp>
      <p:pic>
        <p:nvPicPr>
          <p:cNvPr id="2049" name="Рисунок 22"/>
          <p:cNvPicPr>
            <a:picLocks noChangeAspect="1" noChangeArrowheads="1"/>
          </p:cNvPicPr>
          <p:nvPr/>
        </p:nvPicPr>
        <p:blipFill>
          <a:blip r:embed="rId3" cstate="print"/>
          <a:srcRect/>
          <a:stretch>
            <a:fillRect/>
          </a:stretch>
        </p:blipFill>
        <p:spPr bwMode="auto">
          <a:xfrm>
            <a:off x="0" y="457200"/>
            <a:ext cx="171450" cy="200025"/>
          </a:xfrm>
          <a:prstGeom prst="rect">
            <a:avLst/>
          </a:prstGeom>
          <a:noFill/>
        </p:spPr>
      </p:pic>
      <p:sp>
        <p:nvSpPr>
          <p:cNvPr id="15" name="Прямоугольник 14"/>
          <p:cNvSpPr/>
          <p:nvPr/>
        </p:nvSpPr>
        <p:spPr>
          <a:xfrm>
            <a:off x="317500" y="4437440"/>
            <a:ext cx="11633200" cy="353943"/>
          </a:xfrm>
          <a:prstGeom prst="rect">
            <a:avLst/>
          </a:prstGeom>
        </p:spPr>
        <p:txBody>
          <a:bodyPr wrap="square">
            <a:spAutoFit/>
          </a:bodyPr>
          <a:lstStyle/>
          <a:p>
            <a:r>
              <a:rPr lang="ru-RU" sz="1700" b="1" dirty="0" smtClean="0">
                <a:latin typeface="+mj-lt"/>
              </a:rPr>
              <a:t>	</a:t>
            </a: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TextBox 2"/>
          <p:cNvSpPr txBox="1"/>
          <p:nvPr/>
        </p:nvSpPr>
        <p:spPr>
          <a:xfrm>
            <a:off x="0" y="3464509"/>
            <a:ext cx="12192000" cy="1569660"/>
          </a:xfrm>
          <a:prstGeom prst="rect">
            <a:avLst/>
          </a:prstGeom>
          <a:noFill/>
        </p:spPr>
        <p:txBody>
          <a:bodyPr wrap="square" rtlCol="0">
            <a:spAutoFit/>
          </a:bodyPr>
          <a:lstStyle/>
          <a:p>
            <a:pPr algn="ctr"/>
            <a:r>
              <a:rPr lang="en-US"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mbria" pitchFamily="18" charset="0"/>
                <a:ea typeface="Cambria" pitchFamily="18" charset="0"/>
                <a:hlinkClick r:id="rId3"/>
              </a:rPr>
              <a:t>http://portal.ineu.kz/documents/category/282-2013-02-24-09-32-12</a:t>
            </a:r>
            <a:endParaRPr lang="ru-RU"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mbria" pitchFamily="18" charset="0"/>
              <a:ea typeface="Cambria" pitchFamily="18" charset="0"/>
              <a:cs typeface="+mj-cs"/>
            </a:endParaRPr>
          </a:p>
        </p:txBody>
      </p:sp>
      <p:sp>
        <p:nvSpPr>
          <p:cNvPr id="5" name="Прямоугольник 4"/>
          <p:cNvSpPr/>
          <p:nvPr/>
        </p:nvSpPr>
        <p:spPr>
          <a:xfrm>
            <a:off x="150920" y="664476"/>
            <a:ext cx="11878323" cy="2862322"/>
          </a:xfrm>
          <a:prstGeom prst="rect">
            <a:avLst/>
          </a:prstGeom>
        </p:spPr>
        <p:txBody>
          <a:bodyPr wrap="square">
            <a:spAutoFit/>
          </a:bodyPr>
          <a:lstStyle/>
          <a:p>
            <a:pPr algn="just"/>
            <a:r>
              <a:rPr lang="ru-RU"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rPr>
              <a:t>«Правила и порядок проведения проверки письменных работ на предмет плагиата» </a:t>
            </a:r>
            <a:r>
              <a:rPr lang="ru-RU" sz="3600" b="1" dirty="0" smtClean="0">
                <a:solidFill>
                  <a:srgbClr val="0000FF"/>
                </a:solidFill>
                <a:latin typeface="+mj-lt"/>
              </a:rPr>
              <a:t>можно скачать с Локального портала </a:t>
            </a:r>
            <a:r>
              <a:rPr lang="ru-RU" sz="3600" b="1" dirty="0" err="1" smtClean="0">
                <a:solidFill>
                  <a:srgbClr val="0000FF"/>
                </a:solidFill>
                <a:latin typeface="+mj-lt"/>
              </a:rPr>
              <a:t>ИнЕУ</a:t>
            </a:r>
            <a:r>
              <a:rPr lang="ru-RU" sz="3600" b="1" dirty="0" smtClean="0">
                <a:solidFill>
                  <a:srgbClr val="0000FF"/>
                </a:solidFill>
                <a:latin typeface="+mj-lt"/>
              </a:rPr>
              <a:t> в разделе: «Учебно-методическая работа» – «Положения», либо  по ссылке:</a:t>
            </a: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3062" y="659102"/>
            <a:ext cx="11718525" cy="1200329"/>
          </a:xfrm>
          <a:prstGeom prst="rect">
            <a:avLst/>
          </a:prstGeom>
        </p:spPr>
        <p:txBody>
          <a:bodyPr wrap="square">
            <a:spAutoFit/>
          </a:bodyPr>
          <a:lstStyle/>
          <a:p>
            <a:pPr algn="just"/>
            <a:r>
              <a:rPr lang="ru-RU" b="1" dirty="0" smtClean="0">
                <a:latin typeface="Cambria" pitchFamily="18" charset="0"/>
                <a:ea typeface="Cambria" pitchFamily="18" charset="0"/>
              </a:rPr>
              <a:t>	Кабинет предоставляет возможность загружать и проверять документы. Для доступа к проверке документов необходимо нажать на «Меню» и выбрать раздел «Кабинет».</a:t>
            </a:r>
          </a:p>
          <a:p>
            <a:pPr algn="just"/>
            <a:r>
              <a:rPr lang="ru-RU" b="1" dirty="0" smtClean="0">
                <a:latin typeface="Cambria" pitchFamily="18" charset="0"/>
                <a:ea typeface="Cambria" pitchFamily="18" charset="0"/>
              </a:rPr>
              <a:t>	На странице кабинета имеется панели «Папки» и «Документы», с помощью которых производятся все основные действия с папками и документами кабинета.</a:t>
            </a:r>
            <a:endParaRPr lang="ru-RU" b="1" dirty="0">
              <a:latin typeface="Cambria" pitchFamily="18" charset="0"/>
              <a:ea typeface="Cambria" pitchFamily="18" charset="0"/>
            </a:endParaRPr>
          </a:p>
        </p:txBody>
      </p:sp>
      <p:sp>
        <p:nvSpPr>
          <p:cNvPr id="7" name="TextBox 6"/>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КАБИНЕТ</a:t>
            </a:r>
            <a:endParaRPr lang="ru-RU" sz="2800" b="1" dirty="0">
              <a:solidFill>
                <a:srgbClr val="0000FF"/>
              </a:solidFill>
              <a:latin typeface="+mj-lt"/>
            </a:endParaRPr>
          </a:p>
        </p:txBody>
      </p:sp>
      <p:pic>
        <p:nvPicPr>
          <p:cNvPr id="8" name="Picture 2" descr="C:\Users\User\Desktop\ВСЁ ВСЁ ВСЁ\АНТИПЛАГИАТ\презентации\для инеу\кабинет.png"/>
          <p:cNvPicPr>
            <a:picLocks noChangeAspect="1" noChangeArrowheads="1"/>
          </p:cNvPicPr>
          <p:nvPr/>
        </p:nvPicPr>
        <p:blipFill>
          <a:blip r:embed="rId2" cstate="print"/>
          <a:srcRect/>
          <a:stretch>
            <a:fillRect/>
          </a:stretch>
        </p:blipFill>
        <p:spPr bwMode="auto">
          <a:xfrm>
            <a:off x="1719640" y="1846555"/>
            <a:ext cx="8602377" cy="4601376"/>
          </a:xfrm>
          <a:prstGeom prst="rect">
            <a:avLst/>
          </a:prstGeom>
          <a:noFill/>
        </p:spPr>
      </p:pic>
      <p:sp>
        <p:nvSpPr>
          <p:cNvPr id="6" name="Скругленный прямоугольник 5"/>
          <p:cNvSpPr/>
          <p:nvPr/>
        </p:nvSpPr>
        <p:spPr>
          <a:xfrm>
            <a:off x="2157274" y="2938510"/>
            <a:ext cx="1420428" cy="308055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TextBox 2"/>
          <p:cNvSpPr txBox="1"/>
          <p:nvPr/>
        </p:nvSpPr>
        <p:spPr>
          <a:xfrm>
            <a:off x="0" y="2780928"/>
            <a:ext cx="12192000" cy="830997"/>
          </a:xfrm>
          <a:prstGeom prst="rect">
            <a:avLst/>
          </a:prstGeom>
          <a:noFill/>
        </p:spPr>
        <p:txBody>
          <a:bodyPr wrap="square" rtlCol="0">
            <a:spAutoFit/>
          </a:bodyPr>
          <a:lstStyle/>
          <a:p>
            <a:pPr algn="ctr"/>
            <a: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itchFamily="18" charset="0"/>
                <a:ea typeface="Cambria" pitchFamily="18" charset="0"/>
                <a:cs typeface="+mj-cs"/>
              </a:rPr>
              <a:t>Спасибо за внимание!</a:t>
            </a:r>
            <a:endParaRPr lang="ru-RU"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itchFamily="18" charset="0"/>
              <a:ea typeface="Cambria" pitchFamily="18" charset="0"/>
              <a:cs typeface="+mj-cs"/>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402454" y="751384"/>
            <a:ext cx="11626789" cy="2308324"/>
          </a:xfrm>
          <a:prstGeom prst="rect">
            <a:avLst/>
          </a:prstGeom>
        </p:spPr>
        <p:txBody>
          <a:bodyPr wrap="square">
            <a:spAutoFit/>
          </a:bodyPr>
          <a:lstStyle/>
          <a:p>
            <a:pPr algn="just"/>
            <a:r>
              <a:rPr lang="ru-RU" b="1" dirty="0" smtClean="0">
                <a:latin typeface="+mj-lt"/>
              </a:rPr>
              <a:t>	Чтобы загрузить документы на проверку, нужно нажать кнопку «Добавить документ» и выбрать файлы с компьютера или перетащить нужные документы в поле «Добавить документ».</a:t>
            </a:r>
          </a:p>
          <a:p>
            <a:pPr algn="just"/>
            <a:r>
              <a:rPr lang="ru-RU" b="1" dirty="0" smtClean="0">
                <a:solidFill>
                  <a:srgbClr val="FF0000"/>
                </a:solidFill>
                <a:latin typeface="+mj-lt"/>
              </a:rPr>
              <a:t>	</a:t>
            </a:r>
            <a:r>
              <a:rPr lang="ru-RU" b="1" dirty="0" smtClean="0">
                <a:latin typeface="+mj-lt"/>
              </a:rPr>
              <a:t>Документы можно загружать в форматах:</a:t>
            </a:r>
            <a:r>
              <a:rPr lang="en-US" b="1" dirty="0" smtClean="0">
                <a:latin typeface="+mj-lt"/>
              </a:rPr>
              <a:t> </a:t>
            </a:r>
            <a:r>
              <a:rPr lang="en-US" b="1" i="1" u="sng" dirty="0" smtClean="0">
                <a:solidFill>
                  <a:srgbClr val="FF0000"/>
                </a:solidFill>
                <a:latin typeface="Cambria" pitchFamily="18" charset="0"/>
                <a:ea typeface="Cambria" pitchFamily="18" charset="0"/>
              </a:rPr>
              <a:t>doc, </a:t>
            </a:r>
            <a:r>
              <a:rPr lang="en-US" b="1" i="1" u="sng" dirty="0" err="1" smtClean="0">
                <a:solidFill>
                  <a:srgbClr val="FF0000"/>
                </a:solidFill>
                <a:latin typeface="Cambria" pitchFamily="18" charset="0"/>
                <a:ea typeface="Cambria" pitchFamily="18" charset="0"/>
              </a:rPr>
              <a:t>docx</a:t>
            </a:r>
            <a:r>
              <a:rPr lang="en-US" b="1" i="1" u="sng" dirty="0" smtClean="0">
                <a:solidFill>
                  <a:srgbClr val="FF0000"/>
                </a:solidFill>
                <a:latin typeface="Cambria" pitchFamily="18" charset="0"/>
                <a:ea typeface="Cambria" pitchFamily="18" charset="0"/>
              </a:rPr>
              <a:t>, </a:t>
            </a:r>
            <a:r>
              <a:rPr lang="en-US" b="1" i="1" u="sng" dirty="0" err="1" smtClean="0">
                <a:solidFill>
                  <a:srgbClr val="FF0000"/>
                </a:solidFill>
                <a:latin typeface="Cambria" pitchFamily="18" charset="0"/>
                <a:ea typeface="Cambria" pitchFamily="18" charset="0"/>
              </a:rPr>
              <a:t>pptx</a:t>
            </a:r>
            <a:r>
              <a:rPr lang="en-US" b="1" i="1" u="sng" dirty="0" smtClean="0">
                <a:solidFill>
                  <a:srgbClr val="FF0000"/>
                </a:solidFill>
                <a:latin typeface="Cambria" pitchFamily="18" charset="0"/>
                <a:ea typeface="Cambria" pitchFamily="18" charset="0"/>
              </a:rPr>
              <a:t>, html,</a:t>
            </a:r>
            <a:r>
              <a:rPr lang="ru-RU" b="1" i="1" u="sng" dirty="0" smtClean="0">
                <a:solidFill>
                  <a:srgbClr val="FF0000"/>
                </a:solidFill>
                <a:latin typeface="Cambria" pitchFamily="18" charset="0"/>
                <a:ea typeface="Cambria" pitchFamily="18" charset="0"/>
              </a:rPr>
              <a:t> </a:t>
            </a:r>
            <a:r>
              <a:rPr lang="en-US" b="1" i="1" u="sng" dirty="0" err="1" smtClean="0">
                <a:solidFill>
                  <a:srgbClr val="FF0000"/>
                </a:solidFill>
                <a:latin typeface="Cambria" pitchFamily="18" charset="0"/>
                <a:ea typeface="Cambria" pitchFamily="18" charset="0"/>
              </a:rPr>
              <a:t>pdf</a:t>
            </a:r>
            <a:r>
              <a:rPr lang="en-US" b="1" i="1" u="sng" dirty="0" smtClean="0">
                <a:solidFill>
                  <a:srgbClr val="FF0000"/>
                </a:solidFill>
                <a:latin typeface="Cambria" pitchFamily="18" charset="0"/>
                <a:ea typeface="Cambria" pitchFamily="18" charset="0"/>
              </a:rPr>
              <a:t>, rtf, </a:t>
            </a:r>
            <a:r>
              <a:rPr lang="en-US" b="1" i="1" u="sng" dirty="0" err="1" smtClean="0">
                <a:solidFill>
                  <a:srgbClr val="FF0000"/>
                </a:solidFill>
                <a:latin typeface="Cambria" pitchFamily="18" charset="0"/>
                <a:ea typeface="Cambria" pitchFamily="18" charset="0"/>
              </a:rPr>
              <a:t>odt</a:t>
            </a:r>
            <a:endParaRPr lang="ru-RU" b="1" i="1" u="sng" dirty="0" smtClean="0">
              <a:solidFill>
                <a:srgbClr val="FF0000"/>
              </a:solidFill>
              <a:latin typeface="Cambria" pitchFamily="18" charset="0"/>
              <a:ea typeface="Cambria" pitchFamily="18" charset="0"/>
            </a:endParaRPr>
          </a:p>
          <a:p>
            <a:pPr algn="just"/>
            <a:r>
              <a:rPr lang="ru-RU" b="1" dirty="0" smtClean="0">
                <a:latin typeface="+mj-lt"/>
              </a:rPr>
              <a:t>	Помимо загрузки отдельных файлов, есть возможность загрузки архивной папки. Под архивной папкой подразумевается файл в формате </a:t>
            </a:r>
            <a:r>
              <a:rPr lang="ru-RU" b="1" i="1" u="sng" dirty="0" smtClean="0">
                <a:solidFill>
                  <a:srgbClr val="FF0000"/>
                </a:solidFill>
                <a:latin typeface="+mj-lt"/>
              </a:rPr>
              <a:t>RAR, ZIP или 7z</a:t>
            </a:r>
            <a:r>
              <a:rPr lang="ru-RU" b="1" dirty="0" smtClean="0">
                <a:latin typeface="+mj-lt"/>
              </a:rPr>
              <a:t>. В этом случае все документы из архивной папки обрабатываются по отдельности.</a:t>
            </a:r>
            <a:endParaRPr lang="en-US" b="1" dirty="0" smtClean="0">
              <a:latin typeface="+mj-lt"/>
            </a:endParaRPr>
          </a:p>
          <a:p>
            <a:pPr algn="just"/>
            <a:r>
              <a:rPr lang="ru-RU" b="1" dirty="0" smtClean="0">
                <a:latin typeface="+mj-lt"/>
              </a:rPr>
              <a:t>	</a:t>
            </a:r>
            <a:r>
              <a:rPr lang="ru-RU" b="1" u="sng" dirty="0" smtClean="0">
                <a:solidFill>
                  <a:srgbClr val="FF0000"/>
                </a:solidFill>
                <a:latin typeface="+mj-lt"/>
              </a:rPr>
              <a:t>Максимальный размер: 100 МБ</a:t>
            </a:r>
          </a:p>
          <a:p>
            <a:pPr algn="just"/>
            <a:r>
              <a:rPr lang="ru-RU" b="1" dirty="0" smtClean="0">
                <a:latin typeface="+mj-lt"/>
              </a:rPr>
              <a:t>	</a:t>
            </a:r>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ПРОВЕРКА ДОКУМЕНТА</a:t>
            </a:r>
            <a:endParaRPr lang="ru-RU" sz="2800" b="1" dirty="0">
              <a:solidFill>
                <a:srgbClr val="0000FF"/>
              </a:solidFill>
              <a:latin typeface="+mj-lt"/>
            </a:endParaRPr>
          </a:p>
        </p:txBody>
      </p:sp>
      <p:sp>
        <p:nvSpPr>
          <p:cNvPr id="13" name="Скругленный прямоугольник 12"/>
          <p:cNvSpPr/>
          <p:nvPr/>
        </p:nvSpPr>
        <p:spPr>
          <a:xfrm>
            <a:off x="6081203" y="5362112"/>
            <a:ext cx="435006" cy="16867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098" name="Picture 2" descr="C:\Users\User\Desktop\ВСЁ ВСЁ ВСЁ\АНТИПЛАГИАТ\презентации\для инеу\добавить документ1.png"/>
          <p:cNvPicPr>
            <a:picLocks noChangeAspect="1" noChangeArrowheads="1"/>
          </p:cNvPicPr>
          <p:nvPr/>
        </p:nvPicPr>
        <p:blipFill>
          <a:blip r:embed="rId2" cstate="print"/>
          <a:srcRect/>
          <a:stretch>
            <a:fillRect/>
          </a:stretch>
        </p:blipFill>
        <p:spPr bwMode="auto">
          <a:xfrm>
            <a:off x="1589102" y="2740880"/>
            <a:ext cx="8346629" cy="4010588"/>
          </a:xfrm>
          <a:prstGeom prst="rect">
            <a:avLst/>
          </a:prstGeom>
          <a:noFill/>
        </p:spPr>
      </p:pic>
      <p:sp>
        <p:nvSpPr>
          <p:cNvPr id="8" name="Скругленный прямоугольник 7"/>
          <p:cNvSpPr/>
          <p:nvPr/>
        </p:nvSpPr>
        <p:spPr>
          <a:xfrm>
            <a:off x="2210541" y="4412201"/>
            <a:ext cx="1429304" cy="30184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ra_sharapidenova\Desktop\1111.png"/>
          <p:cNvPicPr>
            <a:picLocks noChangeAspect="1" noChangeArrowheads="1"/>
          </p:cNvPicPr>
          <p:nvPr/>
        </p:nvPicPr>
        <p:blipFill>
          <a:blip r:embed="rId3" cstate="print"/>
          <a:srcRect/>
          <a:stretch>
            <a:fillRect/>
          </a:stretch>
        </p:blipFill>
        <p:spPr bwMode="auto">
          <a:xfrm>
            <a:off x="7443318" y="187287"/>
            <a:ext cx="4363612" cy="4095520"/>
          </a:xfrm>
          <a:prstGeom prst="rect">
            <a:avLst/>
          </a:prstGeom>
          <a:noFill/>
        </p:spPr>
      </p:pic>
      <p:sp>
        <p:nvSpPr>
          <p:cNvPr id="3" name="Прямоугольник 2"/>
          <p:cNvSpPr/>
          <p:nvPr/>
        </p:nvSpPr>
        <p:spPr>
          <a:xfrm>
            <a:off x="269288" y="389268"/>
            <a:ext cx="7028156" cy="5940088"/>
          </a:xfrm>
          <a:prstGeom prst="rect">
            <a:avLst/>
          </a:prstGeom>
        </p:spPr>
        <p:txBody>
          <a:bodyPr wrap="square">
            <a:spAutoFit/>
          </a:bodyPr>
          <a:lstStyle/>
          <a:p>
            <a:pPr algn="just"/>
            <a:r>
              <a:rPr lang="ru-RU" b="1" dirty="0" smtClean="0">
                <a:latin typeface="+mj-lt"/>
              </a:rPr>
              <a:t>	</a:t>
            </a:r>
            <a:r>
              <a:rPr lang="ru-RU" sz="1600" b="1" dirty="0" smtClean="0">
                <a:latin typeface="+mj-lt"/>
              </a:rPr>
              <a:t>После выбора файлов откроется окно для настройки параметров проверки документа.</a:t>
            </a:r>
          </a:p>
          <a:p>
            <a:pPr algn="just"/>
            <a:r>
              <a:rPr lang="ru-RU" sz="1600" b="1" dirty="0" smtClean="0">
                <a:solidFill>
                  <a:srgbClr val="FF0000"/>
                </a:solidFill>
                <a:latin typeface="+mj-lt"/>
              </a:rPr>
              <a:t>	Важно! В названии документов запрещено использование символов: ;&gt;&lt;=+&amp;%#@[]{}~`®*\&gt;</a:t>
            </a:r>
          </a:p>
          <a:p>
            <a:pPr algn="just"/>
            <a:r>
              <a:rPr lang="ru-RU" sz="1600" b="1" dirty="0" smtClean="0">
                <a:latin typeface="+mj-lt"/>
              </a:rPr>
              <a:t>	Если не вводить параметры, то к документу будут применены следующие значения по умолчанию: выбрана папка, которая была открыта при просмотре кабинета пользователя, тип документа не указан, название - имя файла, для модулей поиска будут установлены все возможные опции проверки (</a:t>
            </a:r>
            <a:r>
              <a:rPr lang="ru-RU" sz="1600" b="1" i="1" dirty="0" smtClean="0">
                <a:latin typeface="+mj-lt"/>
              </a:rPr>
              <a:t>зависит от подключенных услуг</a:t>
            </a:r>
            <a:r>
              <a:rPr lang="ru-RU" sz="1600" b="1" dirty="0" smtClean="0">
                <a:latin typeface="+mj-lt"/>
              </a:rPr>
              <a:t>).</a:t>
            </a:r>
          </a:p>
          <a:p>
            <a:pPr algn="just"/>
            <a:r>
              <a:rPr lang="kk-KZ" sz="1600" b="1" dirty="0" smtClean="0">
                <a:latin typeface="+mj-lt"/>
              </a:rPr>
              <a:t>	В данном окне необходимо выбрать параметры для проверки документа, а именно: в каких местах нужно осуществить поиск </a:t>
            </a:r>
            <a:r>
              <a:rPr lang="kk-KZ" sz="1600" b="1" dirty="0" smtClean="0">
                <a:solidFill>
                  <a:srgbClr val="FF0000"/>
                </a:solidFill>
                <a:latin typeface="+mj-lt"/>
              </a:rPr>
              <a:t>(Интернет, дополнительные модули, коллекции поиска), необходимо проставить галочки (</a:t>
            </a:r>
            <a:r>
              <a:rPr lang="en-US" sz="1600" b="1" dirty="0" smtClean="0">
                <a:solidFill>
                  <a:srgbClr val="FF0000"/>
                </a:solidFill>
                <a:latin typeface="+mj-lt"/>
              </a:rPr>
              <a:t>V</a:t>
            </a:r>
            <a:r>
              <a:rPr lang="kk-KZ" sz="1600" b="1" dirty="0" smtClean="0">
                <a:solidFill>
                  <a:srgbClr val="FF0000"/>
                </a:solidFill>
                <a:latin typeface="+mj-lt"/>
              </a:rPr>
              <a:t>) с использованием распознавания текста (</a:t>
            </a:r>
            <a:r>
              <a:rPr lang="en-US" sz="1600" b="1" dirty="0" smtClean="0">
                <a:solidFill>
                  <a:srgbClr val="FF0000"/>
                </a:solidFill>
                <a:latin typeface="+mj-lt"/>
              </a:rPr>
              <a:t>OCR</a:t>
            </a:r>
            <a:r>
              <a:rPr lang="ru-RU" sz="1600" b="1" dirty="0" smtClean="0">
                <a:solidFill>
                  <a:srgbClr val="FF0000"/>
                </a:solidFill>
                <a:latin typeface="+mj-lt"/>
              </a:rPr>
              <a:t>*</a:t>
            </a:r>
            <a:r>
              <a:rPr lang="kk-KZ" sz="1600" b="1" dirty="0" smtClean="0">
                <a:solidFill>
                  <a:srgbClr val="FF0000"/>
                </a:solidFill>
                <a:latin typeface="+mj-lt"/>
              </a:rPr>
              <a:t>), выбрать язык(и) текста документа, а также «Искать с учетом редактирования».</a:t>
            </a:r>
            <a:endParaRPr lang="ru-RU" sz="1600" b="1" dirty="0" smtClean="0">
              <a:solidFill>
                <a:srgbClr val="FF0000"/>
              </a:solidFill>
              <a:latin typeface="+mj-lt"/>
            </a:endParaRPr>
          </a:p>
          <a:p>
            <a:pPr algn="just"/>
            <a:r>
              <a:rPr lang="ru-RU" sz="1200" i="1" dirty="0" smtClean="0">
                <a:latin typeface="+mj-lt"/>
              </a:rPr>
              <a:t>*OCR (оптическое распознавание текста) – предназначено для извлечения текста из изображений (графиков, чертежей, диаграмм, </a:t>
            </a:r>
            <a:r>
              <a:rPr lang="ru-RU" sz="1200" i="1" dirty="0" err="1" smtClean="0">
                <a:latin typeface="+mj-lt"/>
              </a:rPr>
              <a:t>скриншотов</a:t>
            </a:r>
            <a:r>
              <a:rPr lang="ru-RU" sz="1200" i="1" dirty="0" smtClean="0">
                <a:latin typeface="+mj-lt"/>
              </a:rPr>
              <a:t> и т.д.) для проверки его на заимствования.</a:t>
            </a:r>
          </a:p>
          <a:p>
            <a:pPr algn="just"/>
            <a:r>
              <a:rPr lang="ru-RU" sz="1600" b="1" dirty="0" smtClean="0">
                <a:latin typeface="+mj-lt"/>
              </a:rPr>
              <a:t>	Далее нажать на кнопку «Продолжить», документ добавится в кабинет и отправится на проверку. В папке, в которую был добавлен документ, вы увидите добавленный документ, в строке с документом будет указана дата загрузки документа. После завершения проверки в строке появятся результаты проверки.</a:t>
            </a:r>
          </a:p>
          <a:p>
            <a:pPr algn="just"/>
            <a:endParaRPr lang="ru-RU" b="1" dirty="0">
              <a:latin typeface="+mj-lt"/>
            </a:endParaRPr>
          </a:p>
        </p:txBody>
      </p:sp>
      <p:pic>
        <p:nvPicPr>
          <p:cNvPr id="5122" name="Picture 2" descr="C:\Users\User\Desktop\ВСЁ ВСЁ ВСЁ\АНТИПЛАГИАТ\презентации\для инеу\архив добавлен.png"/>
          <p:cNvPicPr>
            <a:picLocks noChangeAspect="1" noChangeArrowheads="1"/>
          </p:cNvPicPr>
          <p:nvPr/>
        </p:nvPicPr>
        <p:blipFill>
          <a:blip r:embed="rId4" cstate="print"/>
          <a:srcRect/>
          <a:stretch>
            <a:fillRect/>
          </a:stretch>
        </p:blipFill>
        <p:spPr bwMode="auto">
          <a:xfrm>
            <a:off x="9428085" y="4927107"/>
            <a:ext cx="1840635" cy="1358284"/>
          </a:xfrm>
          <a:prstGeom prst="rect">
            <a:avLst/>
          </a:prstGeom>
          <a:noFill/>
        </p:spPr>
      </p:pic>
      <p:sp>
        <p:nvSpPr>
          <p:cNvPr id="16" name="Скругленный прямоугольник 15"/>
          <p:cNvSpPr/>
          <p:nvPr/>
        </p:nvSpPr>
        <p:spPr>
          <a:xfrm>
            <a:off x="9445840" y="4820575"/>
            <a:ext cx="1802167" cy="153583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7439487" y="186430"/>
            <a:ext cx="4385569" cy="455424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10660165" y="3863524"/>
            <a:ext cx="941032" cy="221943"/>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8939814" y="2934730"/>
            <a:ext cx="2148395" cy="945292"/>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18" name="Двойная стрелка влево/вверх 17"/>
          <p:cNvSpPr/>
          <p:nvPr/>
        </p:nvSpPr>
        <p:spPr>
          <a:xfrm>
            <a:off x="11363417" y="4572001"/>
            <a:ext cx="497151" cy="1349405"/>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8903043" y="1675898"/>
            <a:ext cx="2625812" cy="122176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505" name="Picture 1" descr="C:\Users\User\Desktop\ВСЁ ВСЁ ВСЁ\АНТИПЛАГИАТ\презентации\для презентации обучающимся\документ добавлен.png"/>
          <p:cNvPicPr>
            <a:picLocks noChangeAspect="1" noChangeArrowheads="1"/>
          </p:cNvPicPr>
          <p:nvPr/>
        </p:nvPicPr>
        <p:blipFill>
          <a:blip r:embed="rId5" cstate="print"/>
          <a:srcRect/>
          <a:stretch>
            <a:fillRect/>
          </a:stretch>
        </p:blipFill>
        <p:spPr bwMode="auto">
          <a:xfrm>
            <a:off x="7487336" y="4989251"/>
            <a:ext cx="1803037" cy="1260630"/>
          </a:xfrm>
          <a:prstGeom prst="rect">
            <a:avLst/>
          </a:prstGeom>
          <a:noFill/>
        </p:spPr>
      </p:pic>
      <p:sp>
        <p:nvSpPr>
          <p:cNvPr id="14" name="Скругленный прямоугольник 13"/>
          <p:cNvSpPr/>
          <p:nvPr/>
        </p:nvSpPr>
        <p:spPr>
          <a:xfrm>
            <a:off x="7458722" y="4830932"/>
            <a:ext cx="1802167" cy="153583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8771138" y="6241003"/>
            <a:ext cx="1189608" cy="369332"/>
          </a:xfrm>
          <a:prstGeom prst="rect">
            <a:avLst/>
          </a:prstGeom>
          <a:noFill/>
        </p:spPr>
        <p:txBody>
          <a:bodyPr wrap="square" rtlCol="0">
            <a:spAutoFit/>
          </a:bodyPr>
          <a:lstStyle/>
          <a:p>
            <a:pPr algn="ctr"/>
            <a:r>
              <a:rPr lang="ru-RU" b="1" dirty="0" smtClean="0">
                <a:latin typeface="+mj-lt"/>
              </a:rPr>
              <a:t>ИЛИ</a:t>
            </a:r>
            <a:endParaRPr lang="ru-RU" b="1" dirty="0">
              <a:latin typeface="+mj-lt"/>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ВСЁ ВСЁ ВСЁ\АНТИПЛАГИАТ\презентации\для инеу\проверка документа1.png"/>
          <p:cNvPicPr>
            <a:picLocks noChangeAspect="1" noChangeArrowheads="1"/>
          </p:cNvPicPr>
          <p:nvPr/>
        </p:nvPicPr>
        <p:blipFill>
          <a:blip r:embed="rId2" cstate="print"/>
          <a:srcRect/>
          <a:stretch>
            <a:fillRect/>
          </a:stretch>
        </p:blipFill>
        <p:spPr bwMode="auto">
          <a:xfrm>
            <a:off x="1384916" y="969538"/>
            <a:ext cx="9718705" cy="5178247"/>
          </a:xfrm>
          <a:prstGeom prst="rect">
            <a:avLst/>
          </a:prstGeom>
          <a:noFill/>
        </p:spPr>
      </p:pic>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13" name="TextBox 12"/>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ОБРАЗЕЦ ДОБАВЛЕННОГО ДОКУМЕНТА</a:t>
            </a:r>
            <a:endParaRPr lang="ru-RU" sz="2800" b="1" dirty="0">
              <a:solidFill>
                <a:srgbClr val="0000FF"/>
              </a:solidFill>
              <a:latin typeface="+mj-lt"/>
            </a:endParaRPr>
          </a:p>
        </p:txBody>
      </p:sp>
      <p:sp>
        <p:nvSpPr>
          <p:cNvPr id="19" name="Скругленный прямоугольник 18"/>
          <p:cNvSpPr/>
          <p:nvPr/>
        </p:nvSpPr>
        <p:spPr>
          <a:xfrm>
            <a:off x="3889899" y="2709169"/>
            <a:ext cx="6106357" cy="69097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7244178" y="1090564"/>
            <a:ext cx="4406284" cy="5078313"/>
          </a:xfrm>
          <a:prstGeom prst="rect">
            <a:avLst/>
          </a:prstGeom>
        </p:spPr>
        <p:txBody>
          <a:bodyPr wrap="square">
            <a:spAutoFit/>
          </a:bodyPr>
          <a:lstStyle/>
          <a:p>
            <a:pPr algn="just"/>
            <a:r>
              <a:rPr lang="ru-RU" b="1" dirty="0" smtClean="0">
                <a:latin typeface="+mj-lt"/>
              </a:rPr>
              <a:t>	В некоторых случаях удобнее и быстрее использовать функцию проверки текста, для этого необходимо нажать на кнопку «Добавить текст». В открывшейся форме введите или вставьте в поле текст, выберите модули, по которым будет осуществляться проверка документа, а затем нажмите кнопку «Продолжить».</a:t>
            </a:r>
          </a:p>
          <a:p>
            <a:pPr algn="just"/>
            <a:r>
              <a:rPr lang="ru-RU" b="1" dirty="0" smtClean="0">
                <a:latin typeface="+mj-lt"/>
              </a:rPr>
              <a:t>	После нажатия кнопки «Продолжить» в вашем кабинете появится документ, его название будет таким же, как первое слово в введенном тексте (не более 15 символов), затем по этому документу запустится проверка.</a:t>
            </a:r>
          </a:p>
          <a:p>
            <a:pPr algn="just"/>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ПРОВЕРКА ТЕКСТА</a:t>
            </a:r>
            <a:endParaRPr lang="ru-RU" sz="2800" b="1" dirty="0">
              <a:solidFill>
                <a:srgbClr val="0000FF"/>
              </a:solidFill>
              <a:latin typeface="+mj-lt"/>
            </a:endParaRPr>
          </a:p>
        </p:txBody>
      </p:sp>
      <p:grpSp>
        <p:nvGrpSpPr>
          <p:cNvPr id="8" name="Группа 7"/>
          <p:cNvGrpSpPr/>
          <p:nvPr/>
        </p:nvGrpSpPr>
        <p:grpSpPr>
          <a:xfrm>
            <a:off x="630316" y="781235"/>
            <a:ext cx="6258756" cy="5370990"/>
            <a:chOff x="603683" y="541538"/>
            <a:chExt cx="6258756" cy="5370990"/>
          </a:xfrm>
        </p:grpSpPr>
        <p:pic>
          <p:nvPicPr>
            <p:cNvPr id="31746" name="Picture 2" descr="https://docs.antiplagiat.ru/ru/Images/add-text.png"/>
            <p:cNvPicPr>
              <a:picLocks noChangeAspect="1" noChangeArrowheads="1"/>
            </p:cNvPicPr>
            <p:nvPr/>
          </p:nvPicPr>
          <p:blipFill>
            <a:blip r:embed="rId2" cstate="print"/>
            <a:srcRect/>
            <a:stretch>
              <a:fillRect/>
            </a:stretch>
          </p:blipFill>
          <p:spPr bwMode="auto">
            <a:xfrm>
              <a:off x="848033" y="798341"/>
              <a:ext cx="5953125" cy="5038726"/>
            </a:xfrm>
            <a:prstGeom prst="rect">
              <a:avLst/>
            </a:prstGeom>
            <a:noFill/>
          </p:spPr>
        </p:pic>
        <p:sp>
          <p:nvSpPr>
            <p:cNvPr id="7" name="Скругленный прямоугольник 6"/>
            <p:cNvSpPr/>
            <p:nvPr/>
          </p:nvSpPr>
          <p:spPr>
            <a:xfrm>
              <a:off x="603683" y="541538"/>
              <a:ext cx="6258756" cy="537099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ПРОСМОТР И РЕДАКТИРОВАНИЕ ИНФОРМАЦИИ О ДОКУМЕНТЕ</a:t>
            </a:r>
            <a:endParaRPr lang="ru-RU" sz="2800" b="1" dirty="0">
              <a:solidFill>
                <a:srgbClr val="0000FF"/>
              </a:solidFill>
              <a:latin typeface="+mj-lt"/>
            </a:endParaRPr>
          </a:p>
        </p:txBody>
      </p:sp>
      <p:sp>
        <p:nvSpPr>
          <p:cNvPr id="6" name="Прямоугольник 5"/>
          <p:cNvSpPr/>
          <p:nvPr/>
        </p:nvSpPr>
        <p:spPr>
          <a:xfrm>
            <a:off x="295921" y="710616"/>
            <a:ext cx="11715565" cy="5632311"/>
          </a:xfrm>
          <a:prstGeom prst="rect">
            <a:avLst/>
          </a:prstGeom>
        </p:spPr>
        <p:txBody>
          <a:bodyPr wrap="square">
            <a:spAutoFit/>
          </a:bodyPr>
          <a:lstStyle/>
          <a:p>
            <a:pPr algn="just"/>
            <a:r>
              <a:rPr lang="ru-RU" b="1" dirty="0" smtClean="0">
                <a:latin typeface="+mj-lt"/>
              </a:rPr>
              <a:t>	Каждый документ при добавлении или перемещении в кабинет обязательно помещается в какую-либо папку кабинета. Однократно нажав по названию папки, в которой есть документы, можно </a:t>
            </a:r>
            <a:r>
              <a:rPr lang="ru-RU" b="1" dirty="0" err="1" smtClean="0">
                <a:latin typeface="+mj-lt"/>
              </a:rPr>
              <a:t>увидить</a:t>
            </a:r>
            <a:r>
              <a:rPr lang="ru-RU" b="1" dirty="0" smtClean="0">
                <a:latin typeface="+mj-lt"/>
              </a:rPr>
              <a:t> документы, находящиеся внутри папки.</a:t>
            </a:r>
          </a:p>
          <a:p>
            <a:pPr algn="just"/>
            <a:r>
              <a:rPr lang="ru-RU" b="1" dirty="0" smtClean="0">
                <a:latin typeface="+mj-lt"/>
              </a:rPr>
              <a:t>	Документы располагаются в виде списка. В каждой строке списка отображается информация о документе, результат проверки и ссылка на отчет.</a:t>
            </a:r>
          </a:p>
          <a:p>
            <a:pPr algn="just"/>
            <a:r>
              <a:rPr lang="ru-RU" b="1" dirty="0" smtClean="0">
                <a:latin typeface="+mj-lt"/>
              </a:rPr>
              <a:t>	Оценка оригинальности в строке документа предназначена для первичного, поверхностного ознакомления с результатами проверки. Для получения детальной оценки о результатах проверки необходимо перейти к просмотру отчета о проверке, нажав на кнопку «Отчет».</a:t>
            </a:r>
          </a:p>
          <a:p>
            <a:pPr algn="just"/>
            <a:r>
              <a:rPr lang="ru-RU" b="1" dirty="0" smtClean="0">
                <a:latin typeface="+mj-lt"/>
              </a:rPr>
              <a:t>	Для просмотра информации о документе откройте папку, выделите нужный вам документ галочкой и в верхнем меню нажмите кнопку «Информация». Откроется окно с атрибутами документа и информацией о дате и длительности загрузки.</a:t>
            </a:r>
          </a:p>
          <a:p>
            <a:pPr algn="just"/>
            <a:r>
              <a:rPr lang="ru-RU" b="1" dirty="0" smtClean="0">
                <a:latin typeface="+mj-lt"/>
              </a:rPr>
              <a:t>	Чтобы просмотреть текст загруженного документа, нажмите на его название в списке документов. Откроется страница «Версия для чтения», на которой отображается текст документа в постраничном режиме.</a:t>
            </a:r>
          </a:p>
          <a:p>
            <a:pPr algn="just"/>
            <a:r>
              <a:rPr lang="ru-RU" b="1" dirty="0" smtClean="0">
                <a:latin typeface="+mj-lt"/>
              </a:rPr>
              <a:t>	Для перехода по страницам текста воспользуйтесь панелью </a:t>
            </a:r>
            <a:r>
              <a:rPr lang="ru-RU" b="1" dirty="0" err="1" smtClean="0">
                <a:latin typeface="+mj-lt"/>
              </a:rPr>
              <a:t>пейджинга</a:t>
            </a:r>
            <a:r>
              <a:rPr lang="ru-RU" b="1" dirty="0" smtClean="0">
                <a:latin typeface="+mj-lt"/>
              </a:rPr>
              <a:t>, расположенной над и под текстовым полем. Вы можете вывести на экран сразу все страницы документа, нажав под текстовым полем на кнопку «Показать все страницы».</a:t>
            </a:r>
          </a:p>
          <a:p>
            <a:pPr algn="just"/>
            <a:r>
              <a:rPr lang="ru-RU" b="1" dirty="0" smtClean="0">
                <a:latin typeface="+mj-lt"/>
              </a:rPr>
              <a:t>	Также на этой странице можно просмотреть атрибуты документа и изменить их при необходимости, нажав на кнопку «Изменить название и тип».</a:t>
            </a:r>
          </a:p>
          <a:p>
            <a:pPr algn="just"/>
            <a:endParaRPr lang="ru-RU" b="1" dirty="0">
              <a:latin typeface="+mj-lt"/>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1100</TotalTime>
  <Words>936</Words>
  <Application>Microsoft Office PowerPoint</Application>
  <PresentationFormat>Произвольный</PresentationFormat>
  <Paragraphs>216</Paragraphs>
  <Slides>40</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Открытая</vt:lpstr>
      <vt:lpstr>Онлайн-семинар по работе  с системой «АНТИПЛАГИАТ»</vt:lpstr>
      <vt:lpstr>В адресной строке браузера ввести адрес:  https://ineu-kz.antiplagiat.ru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ЦИТИРОВАНИЕ</vt:lpstr>
      <vt:lpstr>Слайд 22</vt:lpstr>
      <vt:lpstr>САМОЦИТИРОВАНИЕ</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Марат Рахимбаев</dc:creator>
  <cp:lastModifiedBy>Сара Шарапиденова</cp:lastModifiedBy>
  <cp:revision>168</cp:revision>
  <dcterms:created xsi:type="dcterms:W3CDTF">2020-04-12T07:03:29Z</dcterms:created>
  <dcterms:modified xsi:type="dcterms:W3CDTF">2021-04-26T09:40:31Z</dcterms:modified>
</cp:coreProperties>
</file>